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739"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636"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565AA0B9-8948-4F15-A005-7E03EB1C1814}" type="datetimeFigureOut">
              <a:rPr lang="zh-CN" altLang="en-US" smtClean="0"/>
              <a:t>2024/9/10</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803581A-C6CF-4AE7-B6B1-14C2B937F627}" type="slidenum">
              <a:rPr lang="zh-CN" altLang="en-US" smtClean="0"/>
              <a:t>‹#›</a:t>
            </a:fld>
            <a:endParaRPr lang="zh-CN" altLang="en-US"/>
          </a:p>
        </p:txBody>
      </p:sp>
    </p:spTree>
    <p:extLst>
      <p:ext uri="{BB962C8B-B14F-4D97-AF65-F5344CB8AC3E}">
        <p14:creationId xmlns:p14="http://schemas.microsoft.com/office/powerpoint/2010/main" val="351943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54090" y="74676"/>
            <a:ext cx="5856310" cy="513080"/>
          </a:xfrm>
          <a:prstGeom prst="rect">
            <a:avLst/>
          </a:prstGeom>
        </p:spPr>
        <p:txBody>
          <a:bodyPr wrap="square" lIns="0" tIns="0" rIns="0" bIns="0">
            <a:spAutoFit/>
          </a:bodyPr>
          <a:lstStyle>
            <a:lvl1pPr>
              <a:defRPr sz="3200" b="1" i="0">
                <a:solidFill>
                  <a:schemeClr val="bg1"/>
                </a:solidFill>
                <a:latin typeface="Arial"/>
                <a:cs typeface="Arial"/>
              </a:defRPr>
            </a:lvl1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Arial"/>
                <a:cs typeface="Arial"/>
              </a:defRPr>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Arial"/>
                <a:cs typeface="Arial"/>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Arial"/>
                <a:cs typeface="Arial"/>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7" name="bg object 17"/>
          <p:cNvPicPr/>
          <p:nvPr/>
        </p:nvPicPr>
        <p:blipFill>
          <a:blip r:embed="rId2" cstate="print"/>
          <a:stretch>
            <a:fillRect/>
          </a:stretch>
        </p:blipFill>
        <p:spPr>
          <a:xfrm>
            <a:off x="280415" y="2429256"/>
            <a:ext cx="4224528" cy="1545336"/>
          </a:xfrm>
          <a:prstGeom prst="rect">
            <a:avLst/>
          </a:prstGeom>
        </p:spPr>
      </p:pic>
      <p:sp>
        <p:nvSpPr>
          <p:cNvPr id="19" name="bg object 19"/>
          <p:cNvSpPr/>
          <p:nvPr/>
        </p:nvSpPr>
        <p:spPr>
          <a:xfrm>
            <a:off x="304799" y="3828315"/>
            <a:ext cx="4122420" cy="90170"/>
          </a:xfrm>
          <a:custGeom>
            <a:avLst/>
            <a:gdLst/>
            <a:ahLst/>
            <a:cxnLst/>
            <a:rect l="l" t="t" r="r" b="b"/>
            <a:pathLst>
              <a:path w="4122420" h="90170">
                <a:moveTo>
                  <a:pt x="4122058" y="0"/>
                </a:moveTo>
                <a:lnTo>
                  <a:pt x="0" y="0"/>
                </a:lnTo>
                <a:lnTo>
                  <a:pt x="0" y="89999"/>
                </a:lnTo>
                <a:lnTo>
                  <a:pt x="4122058" y="89999"/>
                </a:lnTo>
                <a:lnTo>
                  <a:pt x="4122058" y="0"/>
                </a:lnTo>
                <a:close/>
              </a:path>
            </a:pathLst>
          </a:custGeom>
          <a:solidFill>
            <a:srgbClr val="C8161E"/>
          </a:solidFill>
        </p:spPr>
        <p:txBody>
          <a:bodyPr wrap="square" lIns="0" tIns="0" rIns="0" bIns="0" rtlCol="0"/>
          <a:lstStyle/>
          <a:p>
            <a:endParaRPr/>
          </a:p>
        </p:txBody>
      </p:sp>
      <p:sp>
        <p:nvSpPr>
          <p:cNvPr id="20" name="bg object 20"/>
          <p:cNvSpPr/>
          <p:nvPr/>
        </p:nvSpPr>
        <p:spPr>
          <a:xfrm>
            <a:off x="4897923" y="0"/>
            <a:ext cx="90170" cy="6858000"/>
          </a:xfrm>
          <a:custGeom>
            <a:avLst/>
            <a:gdLst/>
            <a:ahLst/>
            <a:cxnLst/>
            <a:rect l="l" t="t" r="r" b="b"/>
            <a:pathLst>
              <a:path w="90170" h="6858000">
                <a:moveTo>
                  <a:pt x="89999" y="0"/>
                </a:moveTo>
                <a:lnTo>
                  <a:pt x="0" y="0"/>
                </a:lnTo>
                <a:lnTo>
                  <a:pt x="0" y="6858000"/>
                </a:lnTo>
                <a:lnTo>
                  <a:pt x="89999" y="6858000"/>
                </a:lnTo>
                <a:lnTo>
                  <a:pt x="89999" y="0"/>
                </a:lnTo>
                <a:close/>
              </a:path>
            </a:pathLst>
          </a:custGeom>
          <a:solidFill>
            <a:srgbClr val="A5A5A5"/>
          </a:solidFill>
        </p:spPr>
        <p:txBody>
          <a:bodyPr wrap="square" lIns="0" tIns="0" rIns="0" bIns="0" rtlCol="0"/>
          <a:lstStyle/>
          <a:p>
            <a:endParaRPr/>
          </a:p>
        </p:txBody>
      </p:sp>
      <p:pic>
        <p:nvPicPr>
          <p:cNvPr id="21" name="bg object 21"/>
          <p:cNvPicPr/>
          <p:nvPr/>
        </p:nvPicPr>
        <p:blipFill>
          <a:blip r:embed="rId3" cstate="print"/>
          <a:stretch>
            <a:fillRect/>
          </a:stretch>
        </p:blipFill>
        <p:spPr>
          <a:xfrm>
            <a:off x="6339839" y="1243584"/>
            <a:ext cx="5193792" cy="826008"/>
          </a:xfrm>
          <a:prstGeom prst="rect">
            <a:avLst/>
          </a:prstGeom>
        </p:spPr>
      </p:pic>
      <p:pic>
        <p:nvPicPr>
          <p:cNvPr id="22" name="bg object 22"/>
          <p:cNvPicPr/>
          <p:nvPr/>
        </p:nvPicPr>
        <p:blipFill>
          <a:blip r:embed="rId4" cstate="print"/>
          <a:stretch>
            <a:fillRect/>
          </a:stretch>
        </p:blipFill>
        <p:spPr>
          <a:xfrm>
            <a:off x="7601712" y="1283207"/>
            <a:ext cx="2670048" cy="85953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9295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1"/>
            <a:ext cx="12192000" cy="685800"/>
          </a:xfrm>
          <a:custGeom>
            <a:avLst/>
            <a:gdLst/>
            <a:ahLst/>
            <a:cxnLst/>
            <a:rect l="l" t="t" r="r" b="b"/>
            <a:pathLst>
              <a:path w="12192000" h="685800">
                <a:moveTo>
                  <a:pt x="12191481" y="0"/>
                </a:moveTo>
                <a:lnTo>
                  <a:pt x="295280" y="0"/>
                </a:lnTo>
                <a:lnTo>
                  <a:pt x="0" y="685800"/>
                </a:lnTo>
                <a:lnTo>
                  <a:pt x="11896201" y="685800"/>
                </a:lnTo>
                <a:lnTo>
                  <a:pt x="12191481" y="0"/>
                </a:lnTo>
                <a:close/>
              </a:path>
            </a:pathLst>
          </a:custGeom>
          <a:solidFill>
            <a:srgbClr val="C8161E"/>
          </a:solidFill>
        </p:spPr>
        <p:txBody>
          <a:bodyPr wrap="square" lIns="0" tIns="0" rIns="0" bIns="0" rtlCol="0"/>
          <a:lstStyle/>
          <a:p>
            <a:endParaRPr/>
          </a:p>
        </p:txBody>
      </p:sp>
      <p:sp>
        <p:nvSpPr>
          <p:cNvPr id="2" name="Holder 2"/>
          <p:cNvSpPr>
            <a:spLocks noGrp="1"/>
          </p:cNvSpPr>
          <p:nvPr>
            <p:ph type="title"/>
          </p:nvPr>
        </p:nvSpPr>
        <p:spPr>
          <a:xfrm>
            <a:off x="1154090" y="74676"/>
            <a:ext cx="3683000" cy="513080"/>
          </a:xfrm>
          <a:prstGeom prst="rect">
            <a:avLst/>
          </a:prstGeom>
        </p:spPr>
        <p:txBody>
          <a:bodyPr wrap="square" lIns="0" tIns="0" rIns="0" bIns="0">
            <a:spAutoFit/>
          </a:bodyPr>
          <a:lstStyle>
            <a:lvl1pPr>
              <a:defRPr sz="3200" b="1" i="0">
                <a:solidFill>
                  <a:schemeClr val="bg1"/>
                </a:solidFill>
                <a:latin typeface="Arial"/>
                <a:cs typeface="Arial"/>
              </a:defRPr>
            </a:lvl1pPr>
          </a:lstStyle>
          <a:p>
            <a:endParaRPr dirty="0"/>
          </a:p>
        </p:txBody>
      </p:sp>
      <p:sp>
        <p:nvSpPr>
          <p:cNvPr id="3" name="Holder 3"/>
          <p:cNvSpPr>
            <a:spLocks noGrp="1"/>
          </p:cNvSpPr>
          <p:nvPr>
            <p:ph type="body" idx="1"/>
          </p:nvPr>
        </p:nvSpPr>
        <p:spPr>
          <a:xfrm>
            <a:off x="241650" y="1142491"/>
            <a:ext cx="6393180" cy="4429760"/>
          </a:xfrm>
          <a:prstGeom prst="rect">
            <a:avLst/>
          </a:prstGeom>
        </p:spPr>
        <p:txBody>
          <a:bodyPr wrap="square" lIns="0" tIns="0" rIns="0" bIns="0">
            <a:spAutoFit/>
          </a:bodyPr>
          <a:lstStyle>
            <a:lvl1pPr>
              <a:defRPr sz="2400" b="1" i="0">
                <a:solidFill>
                  <a:srgbClr val="C00000"/>
                </a:solidFill>
                <a:latin typeface="Arial"/>
                <a:cs typeface="Arial"/>
              </a:defRPr>
            </a:lvl1pPr>
          </a:lstStyle>
          <a:p>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1.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a:extLst>
              <a:ext uri="{FF2B5EF4-FFF2-40B4-BE49-F238E27FC236}">
                <a16:creationId xmlns:a16="http://schemas.microsoft.com/office/drawing/2014/main" id="{FB0207F6-3C0D-7D88-6483-13B9ABD54516}"/>
              </a:ext>
            </a:extLst>
          </p:cNvPr>
          <p:cNvSpPr>
            <a:spLocks noChangeArrowheads="1"/>
          </p:cNvSpPr>
          <p:nvPr/>
        </p:nvSpPr>
        <p:spPr bwMode="auto">
          <a:xfrm>
            <a:off x="1981200" y="990600"/>
            <a:ext cx="77724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marL="0" marR="0" lvl="0" indent="176213" algn="ctr" defTabSz="914400" eaLnBrk="1" fontAlgn="auto" latinLnBrk="0" hangingPunct="1">
              <a:lnSpc>
                <a:spcPct val="100000"/>
              </a:lnSpc>
              <a:spcBef>
                <a:spcPct val="0"/>
              </a:spcBef>
              <a:spcAft>
                <a:spcPts val="0"/>
              </a:spcAft>
              <a:buClrTx/>
              <a:buSzTx/>
              <a:buFontTx/>
              <a:buNone/>
              <a:tabLst/>
              <a:defRPr/>
            </a:pPr>
            <a:r>
              <a:rPr kumimoji="0" lang="zh-CN" altLang="en-US" sz="32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推荐系统</a:t>
            </a:r>
          </a:p>
        </p:txBody>
      </p:sp>
      <p:sp>
        <p:nvSpPr>
          <p:cNvPr id="5" name="文本框 4">
            <a:extLst>
              <a:ext uri="{FF2B5EF4-FFF2-40B4-BE49-F238E27FC236}">
                <a16:creationId xmlns:a16="http://schemas.microsoft.com/office/drawing/2014/main" id="{563428D0-6CE0-9734-AC82-D2C72E6F1125}"/>
              </a:ext>
            </a:extLst>
          </p:cNvPr>
          <p:cNvSpPr txBox="1"/>
          <p:nvPr/>
        </p:nvSpPr>
        <p:spPr>
          <a:xfrm>
            <a:off x="9221002" y="4928135"/>
            <a:ext cx="2473693"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rPr>
              <a:t>汤达荣</a:t>
            </a:r>
            <a:endParaRPr kumimoji="0" lang="en-US" altLang="zh-CN" sz="18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fld id="{AD4928D6-93D8-44FA-B40A-547F688EEC26}" type="datetime1">
              <a:rPr kumimoji="0" lang="zh-CN" altLang="zh-CN" sz="18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2024/9/10</a:t>
            </a:fld>
            <a:endParaRPr kumimoji="0" lang="en-US" altLang="zh-CN" sz="18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tdr1991@outlook.com</a:t>
            </a:r>
          </a:p>
        </p:txBody>
      </p:sp>
      <p:sp>
        <p:nvSpPr>
          <p:cNvPr id="9" name="文本框 8">
            <a:extLst>
              <a:ext uri="{FF2B5EF4-FFF2-40B4-BE49-F238E27FC236}">
                <a16:creationId xmlns:a16="http://schemas.microsoft.com/office/drawing/2014/main" id="{267A42CB-9F80-59FC-0071-C92842C454A4}"/>
              </a:ext>
            </a:extLst>
          </p:cNvPr>
          <p:cNvSpPr txBox="1"/>
          <p:nvPr/>
        </p:nvSpPr>
        <p:spPr>
          <a:xfrm>
            <a:off x="4255631" y="0"/>
            <a:ext cx="6165272"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ysClr val="windowText" lastClr="000000"/>
                </a:solidFill>
                <a:effectLst/>
                <a:uLnTx/>
                <a:uFillTx/>
              </a:rPr>
              <a:t>人工智能导论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3727450" cy="513080"/>
          </a:xfrm>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推荐系统 </a:t>
            </a:r>
            <a:r>
              <a:rPr spc="-5" dirty="0"/>
              <a:t>– </a:t>
            </a:r>
            <a:r>
              <a:rPr spc="-15" dirty="0">
                <a:latin typeface="Microsoft YaHei"/>
                <a:cs typeface="Microsoft YaHei"/>
              </a:rPr>
              <a:t>问题定义</a:t>
            </a:r>
          </a:p>
        </p:txBody>
      </p:sp>
      <p:pic>
        <p:nvPicPr>
          <p:cNvPr id="3" name="object 3"/>
          <p:cNvPicPr/>
          <p:nvPr/>
        </p:nvPicPr>
        <p:blipFill>
          <a:blip r:embed="rId2" cstate="print"/>
          <a:stretch>
            <a:fillRect/>
          </a:stretch>
        </p:blipFill>
        <p:spPr>
          <a:xfrm>
            <a:off x="119295" y="921583"/>
            <a:ext cx="11953409" cy="5594958"/>
          </a:xfrm>
          <a:prstGeom prst="rect">
            <a:avLst/>
          </a:prstGeom>
        </p:spPr>
      </p:pic>
      <p:sp>
        <p:nvSpPr>
          <p:cNvPr id="4" name="object 4"/>
          <p:cNvSpPr txBox="1"/>
          <p:nvPr/>
        </p:nvSpPr>
        <p:spPr>
          <a:xfrm>
            <a:off x="1655292" y="1232915"/>
            <a:ext cx="4089400" cy="1397000"/>
          </a:xfrm>
          <a:prstGeom prst="rect">
            <a:avLst/>
          </a:prstGeom>
        </p:spPr>
        <p:txBody>
          <a:bodyPr vert="horz" wrap="square" lIns="0" tIns="12700" rIns="0" bIns="0" rtlCol="0">
            <a:spAutoFit/>
          </a:bodyPr>
          <a:lstStyle/>
          <a:p>
            <a:pPr marL="12700" marR="5080">
              <a:lnSpc>
                <a:spcPct val="150000"/>
              </a:lnSpc>
              <a:spcBef>
                <a:spcPts val="100"/>
              </a:spcBef>
            </a:pPr>
            <a:r>
              <a:rPr sz="2000" dirty="0">
                <a:latin typeface="Microsoft YaHei"/>
                <a:cs typeface="Microsoft YaHei"/>
              </a:rPr>
              <a:t>用户</a:t>
            </a:r>
            <a:r>
              <a:rPr sz="2000" spc="-10" dirty="0">
                <a:latin typeface="Arial"/>
                <a:cs typeface="Arial"/>
              </a:rPr>
              <a:t>-</a:t>
            </a:r>
            <a:r>
              <a:rPr sz="2000" spc="-5" dirty="0">
                <a:latin typeface="Microsoft YaHei"/>
                <a:cs typeface="Microsoft YaHei"/>
              </a:rPr>
              <a:t>项目之间的历史交互信息及额</a:t>
            </a:r>
            <a:r>
              <a:rPr sz="2000" dirty="0">
                <a:latin typeface="Microsoft YaHei"/>
                <a:cs typeface="Microsoft YaHei"/>
              </a:rPr>
              <a:t>外的辅助信息（</a:t>
            </a:r>
            <a:r>
              <a:rPr sz="2000" spc="-10" dirty="0">
                <a:latin typeface="Microsoft YaHei"/>
                <a:cs typeface="Microsoft YaHei"/>
              </a:rPr>
              <a:t>如社交关系，商品属</a:t>
            </a:r>
            <a:r>
              <a:rPr sz="2000" dirty="0">
                <a:latin typeface="Microsoft YaHei"/>
                <a:cs typeface="Microsoft YaHei"/>
              </a:rPr>
              <a:t>性</a:t>
            </a:r>
            <a:r>
              <a:rPr sz="2000" spc="-50" dirty="0">
                <a:latin typeface="Microsoft YaHei"/>
                <a:cs typeface="Microsoft YaHei"/>
              </a:rPr>
              <a:t>）</a:t>
            </a:r>
            <a:endParaRPr sz="2000">
              <a:latin typeface="Microsoft YaHei"/>
              <a:cs typeface="Microsoft YaHei"/>
            </a:endParaRPr>
          </a:p>
        </p:txBody>
      </p:sp>
      <p:sp>
        <p:nvSpPr>
          <p:cNvPr id="5" name="object 5"/>
          <p:cNvSpPr txBox="1"/>
          <p:nvPr/>
        </p:nvSpPr>
        <p:spPr>
          <a:xfrm>
            <a:off x="8172704" y="1232915"/>
            <a:ext cx="3581400" cy="939800"/>
          </a:xfrm>
          <a:prstGeom prst="rect">
            <a:avLst/>
          </a:prstGeom>
        </p:spPr>
        <p:txBody>
          <a:bodyPr vert="horz" wrap="square" lIns="0" tIns="12700" rIns="0" bIns="0" rtlCol="0">
            <a:spAutoFit/>
          </a:bodyPr>
          <a:lstStyle/>
          <a:p>
            <a:pPr marL="12700" marR="5080">
              <a:lnSpc>
                <a:spcPct val="150000"/>
              </a:lnSpc>
              <a:spcBef>
                <a:spcPts val="100"/>
              </a:spcBef>
            </a:pPr>
            <a:r>
              <a:rPr sz="2000" spc="-5" dirty="0">
                <a:latin typeface="Microsoft YaHei"/>
                <a:cs typeface="Microsoft YaHei"/>
              </a:rPr>
              <a:t>预测某用户与特定项目交互的可</a:t>
            </a:r>
            <a:r>
              <a:rPr sz="2000" dirty="0">
                <a:latin typeface="Microsoft YaHei"/>
                <a:cs typeface="Microsoft YaHei"/>
              </a:rPr>
              <a:t>能性（如点击、浏览、购买</a:t>
            </a:r>
            <a:r>
              <a:rPr sz="2000" spc="-50" dirty="0">
                <a:latin typeface="Microsoft YaHei"/>
                <a:cs typeface="Microsoft YaHei"/>
              </a:rPr>
              <a:t>）</a:t>
            </a:r>
            <a:endParaRPr sz="2000">
              <a:latin typeface="Microsoft YaHei"/>
              <a:cs typeface="Microsoft YaHe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推荐方式与效果评估</a:t>
            </a:r>
          </a:p>
        </p:txBody>
      </p:sp>
      <p:sp>
        <p:nvSpPr>
          <p:cNvPr id="3" name="object 3"/>
          <p:cNvSpPr txBox="1"/>
          <p:nvPr/>
        </p:nvSpPr>
        <p:spPr>
          <a:xfrm>
            <a:off x="403112" y="1093723"/>
            <a:ext cx="11160125" cy="3320415"/>
          </a:xfrm>
          <a:prstGeom prst="rect">
            <a:avLst/>
          </a:prstGeom>
        </p:spPr>
        <p:txBody>
          <a:bodyPr vert="horz" wrap="square" lIns="0" tIns="12700" rIns="0" bIns="0" rtlCol="0">
            <a:spAutoFit/>
          </a:bodyPr>
          <a:lstStyle/>
          <a:p>
            <a:pPr marL="38100">
              <a:lnSpc>
                <a:spcPct val="100000"/>
              </a:lnSpc>
              <a:spcBef>
                <a:spcPts val="100"/>
              </a:spcBef>
            </a:pPr>
            <a:r>
              <a:rPr sz="2400" b="1" spc="-15" dirty="0">
                <a:solidFill>
                  <a:srgbClr val="C00000"/>
                </a:solidFill>
                <a:latin typeface="Microsoft YaHei"/>
                <a:cs typeface="Microsoft YaHei"/>
              </a:rPr>
              <a:t>评分预测</a:t>
            </a:r>
            <a:endParaRPr sz="2400">
              <a:latin typeface="Microsoft YaHei"/>
              <a:cs typeface="Microsoft YaHei"/>
            </a:endParaRPr>
          </a:p>
          <a:p>
            <a:pPr marL="397510" marR="30480" algn="just">
              <a:lnSpc>
                <a:spcPct val="150200"/>
              </a:lnSpc>
              <a:spcBef>
                <a:spcPts val="1435"/>
              </a:spcBef>
            </a:pPr>
            <a:r>
              <a:rPr sz="2400" spc="-5" dirty="0">
                <a:latin typeface="Microsoft YaHei"/>
                <a:cs typeface="Microsoft YaHei"/>
              </a:rPr>
              <a:t>此方法一般通过学习用户对物品的历史评分，预测用户可能会为他没有进行评分的物品打多少分，通常用于在线视频、音乐等服务的推荐。评分预测的效果评估</a:t>
            </a:r>
            <a:r>
              <a:rPr sz="2400" dirty="0">
                <a:latin typeface="Microsoft YaHei"/>
                <a:cs typeface="Microsoft YaHei"/>
              </a:rPr>
              <a:t>一般通过均方根误差</a:t>
            </a:r>
            <a:r>
              <a:rPr sz="2400" spc="-10" dirty="0">
                <a:latin typeface="Microsoft YaHei"/>
                <a:cs typeface="Microsoft YaHei"/>
              </a:rPr>
              <a:t>（</a:t>
            </a:r>
            <a:r>
              <a:rPr sz="2400" spc="-10" dirty="0">
                <a:latin typeface="Arial"/>
                <a:cs typeface="Arial"/>
              </a:rPr>
              <a:t>RMSE</a:t>
            </a:r>
            <a:r>
              <a:rPr sz="2400" spc="-10" dirty="0">
                <a:latin typeface="Microsoft YaHei"/>
                <a:cs typeface="Microsoft YaHei"/>
              </a:rPr>
              <a:t>）</a:t>
            </a:r>
            <a:r>
              <a:rPr sz="2400" dirty="0">
                <a:latin typeface="Microsoft YaHei"/>
                <a:cs typeface="Microsoft YaHei"/>
              </a:rPr>
              <a:t>和平均绝对误差</a:t>
            </a:r>
            <a:r>
              <a:rPr sz="2400" spc="-10" dirty="0">
                <a:latin typeface="Microsoft YaHei"/>
                <a:cs typeface="Microsoft YaHei"/>
              </a:rPr>
              <a:t>（</a:t>
            </a:r>
            <a:r>
              <a:rPr sz="2400" spc="-10" dirty="0">
                <a:latin typeface="Arial"/>
                <a:cs typeface="Arial"/>
              </a:rPr>
              <a:t>MAE</a:t>
            </a:r>
            <a:r>
              <a:rPr sz="2400" spc="-10" dirty="0">
                <a:latin typeface="Microsoft YaHei"/>
                <a:cs typeface="Microsoft YaHei"/>
              </a:rPr>
              <a:t>）</a:t>
            </a:r>
            <a:r>
              <a:rPr sz="2400" spc="-15" dirty="0">
                <a:latin typeface="Microsoft YaHei"/>
                <a:cs typeface="Microsoft YaHei"/>
              </a:rPr>
              <a:t>计算。对于测试集 </a:t>
            </a:r>
            <a:r>
              <a:rPr sz="2400" dirty="0">
                <a:latin typeface="Arial"/>
                <a:cs typeface="Arial"/>
              </a:rPr>
              <a:t>T</a:t>
            </a:r>
            <a:r>
              <a:rPr sz="2400" spc="-65" dirty="0">
                <a:latin typeface="Arial"/>
                <a:cs typeface="Arial"/>
              </a:rPr>
              <a:t> </a:t>
            </a:r>
            <a:r>
              <a:rPr sz="2400" spc="-50" dirty="0">
                <a:latin typeface="Microsoft YaHei"/>
                <a:cs typeface="Microsoft YaHei"/>
              </a:rPr>
              <a:t>中</a:t>
            </a:r>
            <a:r>
              <a:rPr sz="2400" spc="-10" dirty="0">
                <a:latin typeface="Microsoft YaHei"/>
                <a:cs typeface="Microsoft YaHei"/>
              </a:rPr>
              <a:t>的一个用户 </a:t>
            </a:r>
            <a:r>
              <a:rPr sz="2400" dirty="0">
                <a:latin typeface="Arial"/>
                <a:cs typeface="Arial"/>
              </a:rPr>
              <a:t>u</a:t>
            </a:r>
            <a:r>
              <a:rPr sz="2400" spc="-10" dirty="0">
                <a:latin typeface="Arial"/>
                <a:cs typeface="Arial"/>
              </a:rPr>
              <a:t> </a:t>
            </a:r>
            <a:r>
              <a:rPr sz="2400" spc="-15" dirty="0">
                <a:latin typeface="Microsoft YaHei"/>
                <a:cs typeface="Microsoft YaHei"/>
              </a:rPr>
              <a:t>和物品 </a:t>
            </a:r>
            <a:r>
              <a:rPr sz="2400" spc="-10" dirty="0">
                <a:latin typeface="Arial"/>
                <a:cs typeface="Arial"/>
              </a:rPr>
              <a:t>i</a:t>
            </a:r>
            <a:r>
              <a:rPr sz="2400" spc="-25" dirty="0">
                <a:latin typeface="Microsoft YaHei"/>
                <a:cs typeface="Microsoft YaHei"/>
              </a:rPr>
              <a:t>，令 </a:t>
            </a:r>
            <a:r>
              <a:rPr sz="2400" dirty="0">
                <a:latin typeface="Arial"/>
                <a:cs typeface="Arial"/>
              </a:rPr>
              <a:t>r</a:t>
            </a:r>
            <a:r>
              <a:rPr sz="2400" baseline="-17361" dirty="0">
                <a:latin typeface="Arial"/>
                <a:cs typeface="Arial"/>
              </a:rPr>
              <a:t>ui</a:t>
            </a:r>
            <a:r>
              <a:rPr sz="2400" spc="-7" baseline="-17361" dirty="0">
                <a:latin typeface="Arial"/>
                <a:cs typeface="Arial"/>
              </a:rPr>
              <a:t> </a:t>
            </a:r>
            <a:r>
              <a:rPr sz="2400" dirty="0">
                <a:latin typeface="Microsoft YaHei"/>
                <a:cs typeface="Microsoft YaHei"/>
              </a:rPr>
              <a:t>是用户</a:t>
            </a:r>
            <a:r>
              <a:rPr sz="2400" spc="-20" dirty="0">
                <a:latin typeface="Arial"/>
                <a:cs typeface="Arial"/>
              </a:rPr>
              <a:t>u</a:t>
            </a:r>
            <a:r>
              <a:rPr sz="2400" dirty="0">
                <a:latin typeface="Microsoft YaHei"/>
                <a:cs typeface="Microsoft YaHei"/>
              </a:rPr>
              <a:t>对物品</a:t>
            </a:r>
            <a:r>
              <a:rPr sz="2400" spc="-10" dirty="0">
                <a:latin typeface="Arial"/>
                <a:cs typeface="Arial"/>
              </a:rPr>
              <a:t>i</a:t>
            </a:r>
            <a:r>
              <a:rPr sz="2400" spc="-10" dirty="0">
                <a:latin typeface="Microsoft YaHei"/>
                <a:cs typeface="Microsoft YaHei"/>
              </a:rPr>
              <a:t>的实际评分，而 </a:t>
            </a:r>
            <a:r>
              <a:rPr sz="2400" dirty="0">
                <a:latin typeface="Arial"/>
                <a:cs typeface="Arial"/>
              </a:rPr>
              <a:t>ȓ</a:t>
            </a:r>
            <a:r>
              <a:rPr sz="2400" baseline="-17361" dirty="0">
                <a:latin typeface="Arial"/>
                <a:cs typeface="Arial"/>
              </a:rPr>
              <a:t>ui</a:t>
            </a:r>
            <a:r>
              <a:rPr sz="2400" spc="307" baseline="-17361" dirty="0">
                <a:latin typeface="Arial"/>
                <a:cs typeface="Arial"/>
              </a:rPr>
              <a:t> </a:t>
            </a:r>
            <a:r>
              <a:rPr sz="2400" spc="-10" dirty="0">
                <a:latin typeface="Microsoft YaHei"/>
                <a:cs typeface="Microsoft YaHei"/>
              </a:rPr>
              <a:t>是推荐系统给出的预测评分，则 </a:t>
            </a:r>
            <a:r>
              <a:rPr sz="2400" dirty="0">
                <a:latin typeface="Arial"/>
                <a:cs typeface="Arial"/>
              </a:rPr>
              <a:t>RMSE</a:t>
            </a:r>
            <a:r>
              <a:rPr sz="2400" spc="-20" dirty="0">
                <a:latin typeface="Arial"/>
                <a:cs typeface="Arial"/>
              </a:rPr>
              <a:t> </a:t>
            </a:r>
            <a:r>
              <a:rPr sz="2400" spc="-30" dirty="0">
                <a:latin typeface="Microsoft YaHei"/>
                <a:cs typeface="Microsoft YaHei"/>
              </a:rPr>
              <a:t>和 </a:t>
            </a:r>
            <a:r>
              <a:rPr sz="2400" dirty="0">
                <a:latin typeface="Arial"/>
                <a:cs typeface="Arial"/>
              </a:rPr>
              <a:t>MAE</a:t>
            </a:r>
            <a:r>
              <a:rPr sz="2400" spc="-15" dirty="0">
                <a:latin typeface="Arial"/>
                <a:cs typeface="Arial"/>
              </a:rPr>
              <a:t> </a:t>
            </a:r>
            <a:r>
              <a:rPr sz="2400" spc="-10" dirty="0">
                <a:latin typeface="Microsoft YaHei"/>
                <a:cs typeface="Microsoft YaHei"/>
              </a:rPr>
              <a:t>的定义为：</a:t>
            </a:r>
            <a:endParaRPr sz="2400">
              <a:latin typeface="Microsoft YaHei"/>
              <a:cs typeface="Microsoft YaHei"/>
            </a:endParaRPr>
          </a:p>
        </p:txBody>
      </p:sp>
      <p:pic>
        <p:nvPicPr>
          <p:cNvPr id="4" name="object 4"/>
          <p:cNvPicPr/>
          <p:nvPr/>
        </p:nvPicPr>
        <p:blipFill>
          <a:blip r:embed="rId2" cstate="print"/>
          <a:stretch>
            <a:fillRect/>
          </a:stretch>
        </p:blipFill>
        <p:spPr>
          <a:xfrm>
            <a:off x="1072458" y="5044331"/>
            <a:ext cx="3731811" cy="1130133"/>
          </a:xfrm>
          <a:prstGeom prst="rect">
            <a:avLst/>
          </a:prstGeom>
        </p:spPr>
      </p:pic>
      <p:pic>
        <p:nvPicPr>
          <p:cNvPr id="5" name="object 5"/>
          <p:cNvPicPr/>
          <p:nvPr/>
        </p:nvPicPr>
        <p:blipFill>
          <a:blip r:embed="rId3" cstate="print"/>
          <a:stretch>
            <a:fillRect/>
          </a:stretch>
        </p:blipFill>
        <p:spPr>
          <a:xfrm>
            <a:off x="6434195" y="5152769"/>
            <a:ext cx="3657670" cy="8925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推荐方式与效果评估</a:t>
            </a:r>
          </a:p>
        </p:txBody>
      </p:sp>
      <p:sp>
        <p:nvSpPr>
          <p:cNvPr id="3" name="object 3"/>
          <p:cNvSpPr txBox="1"/>
          <p:nvPr/>
        </p:nvSpPr>
        <p:spPr>
          <a:xfrm>
            <a:off x="428512" y="1093723"/>
            <a:ext cx="11167745" cy="32994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C00000"/>
                </a:solidFill>
                <a:latin typeface="Arial"/>
                <a:cs typeface="Arial"/>
              </a:rPr>
              <a:t>TopN</a:t>
            </a:r>
            <a:r>
              <a:rPr sz="2400" b="1" spc="-135" dirty="0">
                <a:solidFill>
                  <a:srgbClr val="C00000"/>
                </a:solidFill>
                <a:latin typeface="Arial"/>
                <a:cs typeface="Arial"/>
              </a:rPr>
              <a:t> </a:t>
            </a:r>
            <a:r>
              <a:rPr sz="2400" b="1" spc="-25" dirty="0">
                <a:solidFill>
                  <a:srgbClr val="C00000"/>
                </a:solidFill>
                <a:latin typeface="Microsoft YaHei"/>
                <a:cs typeface="Microsoft YaHei"/>
              </a:rPr>
              <a:t>推荐</a:t>
            </a:r>
            <a:endParaRPr sz="2400">
              <a:latin typeface="Microsoft YaHei"/>
              <a:cs typeface="Microsoft YaHei"/>
            </a:endParaRPr>
          </a:p>
          <a:p>
            <a:pPr marL="296545" marR="5080">
              <a:lnSpc>
                <a:spcPct val="150200"/>
              </a:lnSpc>
              <a:spcBef>
                <a:spcPts val="1265"/>
              </a:spcBef>
            </a:pPr>
            <a:r>
              <a:rPr sz="2400" spc="-5" dirty="0">
                <a:latin typeface="Microsoft YaHei"/>
                <a:cs typeface="Microsoft YaHei"/>
              </a:rPr>
              <a:t>此方法一般不考虑评分，而是为用户提供一个个性化推荐列表，通过预测用户对物品的兴趣度对列表进行排序，选取其中前 </a:t>
            </a:r>
            <a:r>
              <a:rPr sz="2400" dirty="0">
                <a:latin typeface="Arial"/>
                <a:cs typeface="Arial"/>
              </a:rPr>
              <a:t>N</a:t>
            </a:r>
            <a:r>
              <a:rPr sz="2400" spc="-10" dirty="0">
                <a:latin typeface="Arial"/>
                <a:cs typeface="Arial"/>
              </a:rPr>
              <a:t> </a:t>
            </a:r>
            <a:r>
              <a:rPr sz="2400" spc="-5" dirty="0">
                <a:latin typeface="Microsoft YaHei"/>
                <a:cs typeface="Microsoft YaHei"/>
              </a:rPr>
              <a:t>个物品推荐给用户，通常用于电子</a:t>
            </a:r>
            <a:r>
              <a:rPr sz="2400" dirty="0">
                <a:latin typeface="Microsoft YaHei"/>
                <a:cs typeface="Microsoft YaHei"/>
              </a:rPr>
              <a:t>商务、社交网络、互联网广告推荐。</a:t>
            </a:r>
            <a:r>
              <a:rPr sz="2400" spc="-55" dirty="0">
                <a:latin typeface="Arial"/>
                <a:cs typeface="Arial"/>
              </a:rPr>
              <a:t>TopN</a:t>
            </a:r>
            <a:r>
              <a:rPr sz="2400" spc="-90" dirty="0">
                <a:latin typeface="Arial"/>
                <a:cs typeface="Arial"/>
              </a:rPr>
              <a:t> </a:t>
            </a:r>
            <a:r>
              <a:rPr sz="2400" dirty="0">
                <a:latin typeface="Microsoft YaHei"/>
                <a:cs typeface="Microsoft YaHei"/>
              </a:rPr>
              <a:t>推荐一般通过准确率</a:t>
            </a:r>
            <a:r>
              <a:rPr sz="2400" spc="-10" dirty="0">
                <a:latin typeface="Microsoft YaHei"/>
                <a:cs typeface="Microsoft YaHei"/>
              </a:rPr>
              <a:t>（</a:t>
            </a:r>
            <a:r>
              <a:rPr sz="2400" spc="-10" dirty="0">
                <a:latin typeface="Arial"/>
                <a:cs typeface="Arial"/>
              </a:rPr>
              <a:t>precision</a:t>
            </a:r>
            <a:r>
              <a:rPr sz="2400" spc="-10" dirty="0">
                <a:latin typeface="Microsoft YaHei"/>
                <a:cs typeface="Microsoft YaHei"/>
              </a:rPr>
              <a:t>）</a:t>
            </a:r>
            <a:r>
              <a:rPr sz="2400" spc="-25" dirty="0">
                <a:latin typeface="Microsoft YaHei"/>
                <a:cs typeface="Microsoft YaHei"/>
              </a:rPr>
              <a:t>、召</a:t>
            </a:r>
            <a:r>
              <a:rPr sz="2400" dirty="0">
                <a:latin typeface="Microsoft YaHei"/>
                <a:cs typeface="Microsoft YaHei"/>
              </a:rPr>
              <a:t>回率</a:t>
            </a:r>
            <a:r>
              <a:rPr sz="2400" spc="-10" dirty="0">
                <a:latin typeface="Microsoft YaHei"/>
                <a:cs typeface="Microsoft YaHei"/>
              </a:rPr>
              <a:t>（</a:t>
            </a:r>
            <a:r>
              <a:rPr sz="2400" spc="-10" dirty="0">
                <a:latin typeface="Arial"/>
                <a:cs typeface="Arial"/>
              </a:rPr>
              <a:t>recall</a:t>
            </a:r>
            <a:r>
              <a:rPr sz="2400" spc="-10" dirty="0">
                <a:latin typeface="Microsoft YaHei"/>
                <a:cs typeface="Microsoft YaHei"/>
              </a:rPr>
              <a:t>）</a:t>
            </a:r>
            <a:r>
              <a:rPr sz="2400" spc="-30" dirty="0">
                <a:latin typeface="Microsoft YaHei"/>
                <a:cs typeface="Microsoft YaHei"/>
              </a:rPr>
              <a:t>和 </a:t>
            </a:r>
            <a:r>
              <a:rPr sz="2400" dirty="0">
                <a:latin typeface="Arial"/>
                <a:cs typeface="Arial"/>
              </a:rPr>
              <a:t>F1</a:t>
            </a:r>
            <a:r>
              <a:rPr sz="2400" spc="-15" dirty="0">
                <a:latin typeface="Arial"/>
                <a:cs typeface="Arial"/>
              </a:rPr>
              <a:t> </a:t>
            </a:r>
            <a:r>
              <a:rPr sz="2400" dirty="0">
                <a:latin typeface="Microsoft YaHei"/>
                <a:cs typeface="Microsoft YaHei"/>
              </a:rPr>
              <a:t>值（平衡分数）</a:t>
            </a:r>
            <a:r>
              <a:rPr sz="2400" spc="-15" dirty="0">
                <a:latin typeface="Microsoft YaHei"/>
                <a:cs typeface="Microsoft YaHei"/>
              </a:rPr>
              <a:t>度量。令 </a:t>
            </a:r>
            <a:r>
              <a:rPr sz="2400" dirty="0">
                <a:latin typeface="Arial"/>
                <a:cs typeface="Arial"/>
              </a:rPr>
              <a:t>R(u</a:t>
            </a:r>
            <a:r>
              <a:rPr sz="2400" spc="-5" dirty="0">
                <a:latin typeface="Arial"/>
                <a:cs typeface="Arial"/>
              </a:rPr>
              <a:t>) </a:t>
            </a:r>
            <a:r>
              <a:rPr sz="2400" spc="-5" dirty="0">
                <a:latin typeface="Microsoft YaHei"/>
                <a:cs typeface="Microsoft YaHei"/>
              </a:rPr>
              <a:t>是为用户推荐的物品列表，</a:t>
            </a:r>
            <a:r>
              <a:rPr sz="2400" spc="-50" dirty="0">
                <a:latin typeface="Microsoft YaHei"/>
                <a:cs typeface="Microsoft YaHei"/>
              </a:rPr>
              <a:t> </a:t>
            </a:r>
            <a:r>
              <a:rPr sz="2400" dirty="0">
                <a:latin typeface="Arial"/>
                <a:cs typeface="Arial"/>
              </a:rPr>
              <a:t>T(u</a:t>
            </a:r>
            <a:r>
              <a:rPr sz="2400" spc="-20" dirty="0">
                <a:latin typeface="Arial"/>
                <a:cs typeface="Arial"/>
              </a:rPr>
              <a:t>) </a:t>
            </a:r>
            <a:r>
              <a:rPr sz="2400" spc="-5" dirty="0">
                <a:latin typeface="Microsoft YaHei"/>
                <a:cs typeface="Microsoft YaHei"/>
              </a:rPr>
              <a:t>是用户在测试集上的行为列表。</a:t>
            </a:r>
            <a:endParaRPr sz="2400">
              <a:latin typeface="Microsoft YaHei"/>
              <a:cs typeface="Microsoft YaHei"/>
            </a:endParaRPr>
          </a:p>
        </p:txBody>
      </p:sp>
      <p:pic>
        <p:nvPicPr>
          <p:cNvPr id="4" name="object 4"/>
          <p:cNvPicPr/>
          <p:nvPr/>
        </p:nvPicPr>
        <p:blipFill>
          <a:blip r:embed="rId2" cstate="print"/>
          <a:stretch>
            <a:fillRect/>
          </a:stretch>
        </p:blipFill>
        <p:spPr>
          <a:xfrm>
            <a:off x="8688551" y="4909035"/>
            <a:ext cx="3123679" cy="679712"/>
          </a:xfrm>
          <a:prstGeom prst="rect">
            <a:avLst/>
          </a:prstGeom>
        </p:spPr>
      </p:pic>
      <p:pic>
        <p:nvPicPr>
          <p:cNvPr id="5" name="object 5"/>
          <p:cNvPicPr/>
          <p:nvPr/>
        </p:nvPicPr>
        <p:blipFill>
          <a:blip r:embed="rId3" cstate="print"/>
          <a:stretch>
            <a:fillRect/>
          </a:stretch>
        </p:blipFill>
        <p:spPr>
          <a:xfrm>
            <a:off x="4218692" y="4839064"/>
            <a:ext cx="3773404" cy="729691"/>
          </a:xfrm>
          <a:prstGeom prst="rect">
            <a:avLst/>
          </a:prstGeom>
        </p:spPr>
      </p:pic>
      <p:pic>
        <p:nvPicPr>
          <p:cNvPr id="6" name="object 6"/>
          <p:cNvPicPr/>
          <p:nvPr/>
        </p:nvPicPr>
        <p:blipFill>
          <a:blip r:embed="rId4" cstate="print"/>
          <a:stretch>
            <a:fillRect/>
          </a:stretch>
        </p:blipFill>
        <p:spPr>
          <a:xfrm>
            <a:off x="220716" y="4918842"/>
            <a:ext cx="3473531" cy="7296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3727450" cy="513080"/>
          </a:xfrm>
          <a:prstGeom prst="rect">
            <a:avLst/>
          </a:prstGeom>
        </p:spPr>
        <p:txBody>
          <a:bodyPr vert="horz" wrap="square" lIns="0" tIns="12700" rIns="0" bIns="0" rtlCol="0">
            <a:spAutoFit/>
          </a:bodyPr>
          <a:lstStyle/>
          <a:p>
            <a:pPr marL="12700">
              <a:lnSpc>
                <a:spcPct val="100000"/>
              </a:lnSpc>
              <a:spcBef>
                <a:spcPts val="100"/>
              </a:spcBef>
            </a:pPr>
            <a:r>
              <a:rPr sz="3200" b="1" spc="-15" dirty="0">
                <a:solidFill>
                  <a:srgbClr val="FFFFFF"/>
                </a:solidFill>
                <a:latin typeface="Microsoft YaHei"/>
                <a:cs typeface="Microsoft YaHei"/>
              </a:rPr>
              <a:t>推荐系统 </a:t>
            </a:r>
            <a:r>
              <a:rPr sz="3200" b="1" spc="-5" dirty="0">
                <a:solidFill>
                  <a:srgbClr val="FFFFFF"/>
                </a:solidFill>
                <a:latin typeface="Arial"/>
                <a:cs typeface="Arial"/>
              </a:rPr>
              <a:t>– </a:t>
            </a:r>
            <a:r>
              <a:rPr sz="3200" b="1" spc="-15" dirty="0">
                <a:solidFill>
                  <a:srgbClr val="FFFFFF"/>
                </a:solidFill>
                <a:latin typeface="Microsoft YaHei"/>
                <a:cs typeface="Microsoft YaHei"/>
              </a:rPr>
              <a:t>算法分类</a:t>
            </a:r>
            <a:endParaRPr sz="3200">
              <a:latin typeface="Microsoft YaHei"/>
              <a:cs typeface="Microsoft YaHei"/>
            </a:endParaRPr>
          </a:p>
        </p:txBody>
      </p:sp>
      <p:grpSp>
        <p:nvGrpSpPr>
          <p:cNvPr id="3" name="object 3"/>
          <p:cNvGrpSpPr/>
          <p:nvPr/>
        </p:nvGrpSpPr>
        <p:grpSpPr>
          <a:xfrm>
            <a:off x="1048054" y="971218"/>
            <a:ext cx="10107930" cy="5490845"/>
            <a:chOff x="1048054" y="971218"/>
            <a:chExt cx="10107930" cy="5490845"/>
          </a:xfrm>
        </p:grpSpPr>
        <p:pic>
          <p:nvPicPr>
            <p:cNvPr id="4" name="object 4"/>
            <p:cNvPicPr/>
            <p:nvPr/>
          </p:nvPicPr>
          <p:blipFill>
            <a:blip r:embed="rId2" cstate="print"/>
            <a:stretch>
              <a:fillRect/>
            </a:stretch>
          </p:blipFill>
          <p:spPr>
            <a:xfrm>
              <a:off x="1048054" y="971218"/>
              <a:ext cx="10107698" cy="5490746"/>
            </a:xfrm>
            <a:prstGeom prst="rect">
              <a:avLst/>
            </a:prstGeom>
          </p:spPr>
        </p:pic>
        <p:sp>
          <p:nvSpPr>
            <p:cNvPr id="5" name="object 5"/>
            <p:cNvSpPr/>
            <p:nvPr/>
          </p:nvSpPr>
          <p:spPr>
            <a:xfrm>
              <a:off x="6231117" y="2677211"/>
              <a:ext cx="490220" cy="292735"/>
            </a:xfrm>
            <a:custGeom>
              <a:avLst/>
              <a:gdLst/>
              <a:ahLst/>
              <a:cxnLst/>
              <a:rect l="l" t="t" r="r" b="b"/>
              <a:pathLst>
                <a:path w="490220" h="292735">
                  <a:moveTo>
                    <a:pt x="490193" y="0"/>
                  </a:moveTo>
                  <a:lnTo>
                    <a:pt x="0" y="0"/>
                  </a:lnTo>
                  <a:lnTo>
                    <a:pt x="0" y="292230"/>
                  </a:lnTo>
                  <a:lnTo>
                    <a:pt x="490193" y="292230"/>
                  </a:lnTo>
                  <a:lnTo>
                    <a:pt x="490193" y="0"/>
                  </a:lnTo>
                  <a:close/>
                </a:path>
              </a:pathLst>
            </a:custGeom>
            <a:solidFill>
              <a:srgbClr val="FFFFFF"/>
            </a:solidFill>
          </p:spPr>
          <p:txBody>
            <a:bodyPr wrap="square" lIns="0" tIns="0" rIns="0" bIns="0" rtlCol="0"/>
            <a:lstStyle/>
            <a:p>
              <a:endParaRPr/>
            </a:p>
          </p:txBody>
        </p:sp>
      </p:grpSp>
      <p:sp>
        <p:nvSpPr>
          <p:cNvPr id="6" name="object 6"/>
          <p:cNvSpPr txBox="1"/>
          <p:nvPr/>
        </p:nvSpPr>
        <p:spPr>
          <a:xfrm>
            <a:off x="6222361" y="2619755"/>
            <a:ext cx="533400" cy="330200"/>
          </a:xfrm>
          <a:prstGeom prst="rect">
            <a:avLst/>
          </a:prstGeom>
        </p:spPr>
        <p:txBody>
          <a:bodyPr vert="horz" wrap="square" lIns="0" tIns="12700" rIns="0" bIns="0" rtlCol="0">
            <a:spAutoFit/>
          </a:bodyPr>
          <a:lstStyle/>
          <a:p>
            <a:pPr marL="12700">
              <a:lnSpc>
                <a:spcPct val="100000"/>
              </a:lnSpc>
              <a:spcBef>
                <a:spcPts val="100"/>
              </a:spcBef>
            </a:pPr>
            <a:r>
              <a:rPr sz="2000" spc="-25" dirty="0">
                <a:solidFill>
                  <a:srgbClr val="C00000"/>
                </a:solidFill>
                <a:latin typeface="PMingLiU"/>
                <a:cs typeface="PMingLiU"/>
              </a:rPr>
              <a:t>记忆</a:t>
            </a:r>
            <a:endParaRPr sz="2000">
              <a:latin typeface="PMingLiU"/>
              <a:cs typeface="PMingLiU"/>
            </a:endParaRPr>
          </a:p>
        </p:txBody>
      </p:sp>
      <p:sp>
        <p:nvSpPr>
          <p:cNvPr id="7" name="object 7"/>
          <p:cNvSpPr txBox="1"/>
          <p:nvPr/>
        </p:nvSpPr>
        <p:spPr>
          <a:xfrm>
            <a:off x="335915" y="6540818"/>
            <a:ext cx="4496435" cy="281305"/>
          </a:xfrm>
          <a:prstGeom prst="rect">
            <a:avLst/>
          </a:prstGeom>
        </p:spPr>
        <p:txBody>
          <a:bodyPr vert="horz" wrap="square" lIns="0" tIns="0" rIns="0" bIns="0" rtlCol="0">
            <a:spAutoFit/>
          </a:bodyPr>
          <a:lstStyle/>
          <a:p>
            <a:pPr marL="12700">
              <a:lnSpc>
                <a:spcPts val="2090"/>
              </a:lnSpc>
            </a:pPr>
            <a:r>
              <a:rPr sz="1800" dirty="0">
                <a:solidFill>
                  <a:srgbClr val="595959"/>
                </a:solidFill>
                <a:latin typeface="Arial"/>
                <a:cs typeface="Arial"/>
              </a:rPr>
              <a:t>Ref:</a:t>
            </a:r>
            <a:r>
              <a:rPr sz="1800" spc="-10" dirty="0">
                <a:solidFill>
                  <a:srgbClr val="595959"/>
                </a:solidFill>
                <a:latin typeface="Arial"/>
                <a:cs typeface="Arial"/>
              </a:rPr>
              <a:t> https://zhuanlan.zhihu.com/p/27502172</a:t>
            </a:r>
            <a:endParaRPr sz="18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870200" cy="513080"/>
          </a:xfrm>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基于内容的推荐</a:t>
            </a:r>
          </a:p>
        </p:txBody>
      </p:sp>
      <p:pic>
        <p:nvPicPr>
          <p:cNvPr id="3" name="object 3"/>
          <p:cNvPicPr/>
          <p:nvPr/>
        </p:nvPicPr>
        <p:blipFill>
          <a:blip r:embed="rId2" cstate="print"/>
          <a:stretch>
            <a:fillRect/>
          </a:stretch>
        </p:blipFill>
        <p:spPr>
          <a:xfrm>
            <a:off x="6667613" y="1823521"/>
            <a:ext cx="5302718" cy="3150370"/>
          </a:xfrm>
          <a:prstGeom prst="rect">
            <a:avLst/>
          </a:prstGeom>
        </p:spPr>
      </p:pic>
      <p:sp>
        <p:nvSpPr>
          <p:cNvPr id="4" name="object 4"/>
          <p:cNvSpPr txBox="1"/>
          <p:nvPr/>
        </p:nvSpPr>
        <p:spPr>
          <a:xfrm>
            <a:off x="306859" y="1046988"/>
            <a:ext cx="5981065" cy="4597400"/>
          </a:xfrm>
          <a:prstGeom prst="rect">
            <a:avLst/>
          </a:prstGeom>
        </p:spPr>
        <p:txBody>
          <a:bodyPr vert="horz" wrap="square" lIns="0" tIns="12700" rIns="0" bIns="0" rtlCol="0">
            <a:spAutoFit/>
          </a:bodyPr>
          <a:lstStyle/>
          <a:p>
            <a:pPr marL="12700" marR="5080">
              <a:lnSpc>
                <a:spcPct val="150000"/>
              </a:lnSpc>
              <a:spcBef>
                <a:spcPts val="100"/>
              </a:spcBef>
            </a:pPr>
            <a:r>
              <a:rPr sz="2000" dirty="0">
                <a:latin typeface="Microsoft YaHei"/>
                <a:cs typeface="Microsoft YaHei"/>
              </a:rPr>
              <a:t>基于内容的推荐</a:t>
            </a:r>
            <a:r>
              <a:rPr sz="2000" spc="-10" dirty="0">
                <a:latin typeface="Microsoft YaHei"/>
                <a:cs typeface="Microsoft YaHei"/>
              </a:rPr>
              <a:t>（</a:t>
            </a:r>
            <a:r>
              <a:rPr sz="2000" spc="-10" dirty="0">
                <a:latin typeface="Arial"/>
                <a:cs typeface="Arial"/>
              </a:rPr>
              <a:t>Content-</a:t>
            </a:r>
            <a:r>
              <a:rPr sz="2000" dirty="0">
                <a:latin typeface="Arial"/>
                <a:cs typeface="Arial"/>
              </a:rPr>
              <a:t>based</a:t>
            </a:r>
            <a:r>
              <a:rPr sz="2000" spc="-65" dirty="0">
                <a:latin typeface="Arial"/>
                <a:cs typeface="Arial"/>
              </a:rPr>
              <a:t> </a:t>
            </a:r>
            <a:r>
              <a:rPr sz="2000" spc="-10" dirty="0">
                <a:latin typeface="Arial"/>
                <a:cs typeface="Arial"/>
              </a:rPr>
              <a:t>Recommendations, CB</a:t>
            </a:r>
            <a:r>
              <a:rPr sz="2000" spc="-10" dirty="0">
                <a:latin typeface="Microsoft YaHei"/>
                <a:cs typeface="Microsoft YaHei"/>
              </a:rPr>
              <a:t>）</a:t>
            </a:r>
            <a:r>
              <a:rPr sz="2000" spc="-5" dirty="0">
                <a:latin typeface="Microsoft YaHei"/>
                <a:cs typeface="Microsoft YaHei"/>
              </a:rPr>
              <a:t>的过程一般包括以下三步：</a:t>
            </a:r>
            <a:endParaRPr sz="2000">
              <a:latin typeface="Microsoft YaHei"/>
              <a:cs typeface="Microsoft YaHei"/>
            </a:endParaRPr>
          </a:p>
          <a:p>
            <a:pPr marL="12700" marR="219710" indent="279400">
              <a:lnSpc>
                <a:spcPct val="150000"/>
              </a:lnSpc>
              <a:buFont typeface="Arial"/>
              <a:buAutoNum type="arabicPeriod"/>
              <a:tabLst>
                <a:tab pos="292100" algn="l"/>
              </a:tabLst>
            </a:pPr>
            <a:r>
              <a:rPr sz="2000" b="1" dirty="0">
                <a:solidFill>
                  <a:srgbClr val="C00000"/>
                </a:solidFill>
                <a:latin typeface="Arial"/>
                <a:cs typeface="Arial"/>
              </a:rPr>
              <a:t>Item </a:t>
            </a:r>
            <a:r>
              <a:rPr sz="2000" b="1" spc="-20" dirty="0">
                <a:solidFill>
                  <a:srgbClr val="C00000"/>
                </a:solidFill>
                <a:latin typeface="Arial"/>
                <a:cs typeface="Arial"/>
              </a:rPr>
              <a:t>Representation</a:t>
            </a:r>
            <a:r>
              <a:rPr sz="2000" spc="-20" dirty="0">
                <a:solidFill>
                  <a:srgbClr val="C00000"/>
                </a:solidFill>
                <a:latin typeface="Microsoft YaHei"/>
                <a:cs typeface="Microsoft YaHei"/>
              </a:rPr>
              <a:t>：</a:t>
            </a:r>
            <a:r>
              <a:rPr sz="2000" dirty="0">
                <a:latin typeface="Microsoft YaHei"/>
                <a:cs typeface="Microsoft YaHei"/>
              </a:rPr>
              <a:t>为每个</a:t>
            </a:r>
            <a:r>
              <a:rPr sz="2000" spc="-10" dirty="0">
                <a:latin typeface="Arial"/>
                <a:cs typeface="Arial"/>
              </a:rPr>
              <a:t>item</a:t>
            </a:r>
            <a:r>
              <a:rPr sz="2000" spc="-10" dirty="0">
                <a:latin typeface="Microsoft YaHei"/>
                <a:cs typeface="Microsoft YaHei"/>
              </a:rPr>
              <a:t>抽取出一些特</a:t>
            </a:r>
            <a:r>
              <a:rPr sz="2000" dirty="0">
                <a:latin typeface="Microsoft YaHei"/>
                <a:cs typeface="Microsoft YaHei"/>
              </a:rPr>
              <a:t>征（也就是</a:t>
            </a:r>
            <a:r>
              <a:rPr sz="2000" spc="-10" dirty="0">
                <a:latin typeface="Arial"/>
                <a:cs typeface="Arial"/>
              </a:rPr>
              <a:t>item</a:t>
            </a:r>
            <a:r>
              <a:rPr sz="2000" dirty="0">
                <a:latin typeface="Microsoft YaHei"/>
                <a:cs typeface="Microsoft YaHei"/>
              </a:rPr>
              <a:t>的</a:t>
            </a:r>
            <a:r>
              <a:rPr sz="2000" spc="-10" dirty="0">
                <a:latin typeface="Arial"/>
                <a:cs typeface="Arial"/>
              </a:rPr>
              <a:t>content</a:t>
            </a:r>
            <a:r>
              <a:rPr sz="2000" dirty="0">
                <a:latin typeface="Microsoft YaHei"/>
                <a:cs typeface="Microsoft YaHei"/>
              </a:rPr>
              <a:t>了）来表示此</a:t>
            </a:r>
            <a:r>
              <a:rPr sz="2000" spc="-10" dirty="0">
                <a:latin typeface="Arial"/>
                <a:cs typeface="Arial"/>
              </a:rPr>
              <a:t>item</a:t>
            </a:r>
            <a:r>
              <a:rPr sz="2000" spc="-10" dirty="0">
                <a:latin typeface="Microsoft YaHei"/>
                <a:cs typeface="Microsoft YaHei"/>
              </a:rPr>
              <a:t>；</a:t>
            </a:r>
            <a:endParaRPr sz="2000">
              <a:latin typeface="Microsoft YaHei"/>
              <a:cs typeface="Microsoft YaHei"/>
            </a:endParaRPr>
          </a:p>
          <a:p>
            <a:pPr marL="12700" marR="146685" indent="279400" algn="just">
              <a:lnSpc>
                <a:spcPct val="150000"/>
              </a:lnSpc>
              <a:buFont typeface="Arial"/>
              <a:buAutoNum type="arabicPeriod"/>
              <a:tabLst>
                <a:tab pos="292100" algn="l"/>
              </a:tabLst>
            </a:pPr>
            <a:r>
              <a:rPr sz="2000" b="1" dirty="0">
                <a:solidFill>
                  <a:srgbClr val="C00000"/>
                </a:solidFill>
                <a:latin typeface="Arial"/>
                <a:cs typeface="Arial"/>
              </a:rPr>
              <a:t>Profile</a:t>
            </a:r>
            <a:r>
              <a:rPr sz="2000" b="1" spc="-35" dirty="0">
                <a:solidFill>
                  <a:srgbClr val="C00000"/>
                </a:solidFill>
                <a:latin typeface="Arial"/>
                <a:cs typeface="Arial"/>
              </a:rPr>
              <a:t> </a:t>
            </a:r>
            <a:r>
              <a:rPr sz="2000" b="1" spc="-10" dirty="0">
                <a:solidFill>
                  <a:srgbClr val="C00000"/>
                </a:solidFill>
                <a:latin typeface="Arial"/>
                <a:cs typeface="Arial"/>
              </a:rPr>
              <a:t>Learning</a:t>
            </a:r>
            <a:r>
              <a:rPr sz="2000" spc="-10" dirty="0">
                <a:solidFill>
                  <a:srgbClr val="C00000"/>
                </a:solidFill>
                <a:latin typeface="Microsoft YaHei"/>
                <a:cs typeface="Microsoft YaHei"/>
              </a:rPr>
              <a:t>：</a:t>
            </a:r>
            <a:r>
              <a:rPr sz="2000" dirty="0">
                <a:latin typeface="Microsoft YaHei"/>
                <a:cs typeface="Microsoft YaHei"/>
              </a:rPr>
              <a:t>利用一个用户过去喜欢（</a:t>
            </a:r>
            <a:r>
              <a:rPr sz="2000" spc="-25" dirty="0">
                <a:latin typeface="Microsoft YaHei"/>
                <a:cs typeface="Microsoft YaHei"/>
              </a:rPr>
              <a:t>及不</a:t>
            </a:r>
            <a:r>
              <a:rPr sz="2000" dirty="0">
                <a:latin typeface="Microsoft YaHei"/>
                <a:cs typeface="Microsoft YaHei"/>
              </a:rPr>
              <a:t>喜欢）的</a:t>
            </a:r>
            <a:r>
              <a:rPr sz="2000" spc="-10" dirty="0">
                <a:latin typeface="Arial"/>
                <a:cs typeface="Arial"/>
              </a:rPr>
              <a:t>item</a:t>
            </a:r>
            <a:r>
              <a:rPr sz="2000" spc="-5" dirty="0">
                <a:latin typeface="Microsoft YaHei"/>
                <a:cs typeface="Microsoft YaHei"/>
              </a:rPr>
              <a:t>的特征数据，来学习出此用户的喜好特</a:t>
            </a:r>
            <a:r>
              <a:rPr sz="2000" dirty="0">
                <a:latin typeface="Microsoft YaHei"/>
                <a:cs typeface="Microsoft YaHei"/>
              </a:rPr>
              <a:t>征</a:t>
            </a:r>
            <a:r>
              <a:rPr sz="2000" spc="-10" dirty="0">
                <a:latin typeface="Microsoft YaHei"/>
                <a:cs typeface="Microsoft YaHei"/>
              </a:rPr>
              <a:t>（</a:t>
            </a:r>
            <a:r>
              <a:rPr sz="2000" spc="-10" dirty="0">
                <a:latin typeface="Arial"/>
                <a:cs typeface="Arial"/>
              </a:rPr>
              <a:t>profile</a:t>
            </a:r>
            <a:r>
              <a:rPr sz="2000" spc="-10" dirty="0">
                <a:latin typeface="Microsoft YaHei"/>
                <a:cs typeface="Microsoft YaHei"/>
              </a:rPr>
              <a:t>）；</a:t>
            </a:r>
            <a:endParaRPr sz="2000">
              <a:latin typeface="Microsoft YaHei"/>
              <a:cs typeface="Microsoft YaHei"/>
            </a:endParaRPr>
          </a:p>
          <a:p>
            <a:pPr marL="12700" marR="105410" indent="279400">
              <a:lnSpc>
                <a:spcPct val="150000"/>
              </a:lnSpc>
              <a:buFont typeface="Arial"/>
              <a:buAutoNum type="arabicPeriod"/>
              <a:tabLst>
                <a:tab pos="292100" algn="l"/>
              </a:tabLst>
            </a:pPr>
            <a:r>
              <a:rPr sz="2000" b="1" spc="-10" dirty="0">
                <a:solidFill>
                  <a:srgbClr val="C00000"/>
                </a:solidFill>
                <a:latin typeface="Arial"/>
                <a:cs typeface="Arial"/>
              </a:rPr>
              <a:t>Recommendation Generation</a:t>
            </a:r>
            <a:r>
              <a:rPr sz="2000" spc="-10" dirty="0">
                <a:solidFill>
                  <a:srgbClr val="C00000"/>
                </a:solidFill>
                <a:latin typeface="Microsoft YaHei"/>
                <a:cs typeface="Microsoft YaHei"/>
              </a:rPr>
              <a:t>：</a:t>
            </a:r>
            <a:r>
              <a:rPr sz="2000" spc="-10" dirty="0">
                <a:latin typeface="Microsoft YaHei"/>
                <a:cs typeface="Microsoft YaHei"/>
              </a:rPr>
              <a:t>通过比较上一步</a:t>
            </a:r>
            <a:r>
              <a:rPr sz="2000" dirty="0">
                <a:latin typeface="Microsoft YaHei"/>
                <a:cs typeface="Microsoft YaHei"/>
              </a:rPr>
              <a:t>得到的用户</a:t>
            </a:r>
            <a:r>
              <a:rPr sz="2000" spc="-10" dirty="0">
                <a:latin typeface="Arial"/>
                <a:cs typeface="Arial"/>
              </a:rPr>
              <a:t>profile</a:t>
            </a:r>
            <a:r>
              <a:rPr sz="2000" dirty="0">
                <a:latin typeface="Microsoft YaHei"/>
                <a:cs typeface="Microsoft YaHei"/>
              </a:rPr>
              <a:t>与候选</a:t>
            </a:r>
            <a:r>
              <a:rPr sz="2000" spc="-10" dirty="0">
                <a:latin typeface="Arial"/>
                <a:cs typeface="Arial"/>
              </a:rPr>
              <a:t>item</a:t>
            </a:r>
            <a:r>
              <a:rPr sz="2000" spc="-5" dirty="0">
                <a:latin typeface="Microsoft YaHei"/>
                <a:cs typeface="Microsoft YaHei"/>
              </a:rPr>
              <a:t>的特征，为此用户推荐</a:t>
            </a:r>
            <a:r>
              <a:rPr sz="2000" dirty="0">
                <a:latin typeface="Microsoft YaHei"/>
                <a:cs typeface="Microsoft YaHei"/>
              </a:rPr>
              <a:t>一组相关性最大的</a:t>
            </a:r>
            <a:r>
              <a:rPr sz="2000" spc="-10" dirty="0">
                <a:latin typeface="Arial"/>
                <a:cs typeface="Arial"/>
              </a:rPr>
              <a:t>item</a:t>
            </a:r>
            <a:r>
              <a:rPr sz="2000" spc="-50" dirty="0">
                <a:latin typeface="Microsoft YaHei"/>
                <a:cs typeface="Microsoft YaHei"/>
              </a:rPr>
              <a:t>。</a:t>
            </a:r>
            <a:endParaRPr sz="2000">
              <a:latin typeface="Microsoft YaHei"/>
              <a:cs typeface="Microsoft Ya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1651000" cy="513080"/>
          </a:xfrm>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协同过滤</a:t>
            </a:r>
          </a:p>
        </p:txBody>
      </p:sp>
      <p:pic>
        <p:nvPicPr>
          <p:cNvPr id="3" name="object 3"/>
          <p:cNvPicPr/>
          <p:nvPr/>
        </p:nvPicPr>
        <p:blipFill>
          <a:blip r:embed="rId2" cstate="print"/>
          <a:stretch>
            <a:fillRect/>
          </a:stretch>
        </p:blipFill>
        <p:spPr>
          <a:xfrm>
            <a:off x="4968133" y="1718881"/>
            <a:ext cx="7174275" cy="4035531"/>
          </a:xfrm>
          <a:prstGeom prst="rect">
            <a:avLst/>
          </a:prstGeom>
        </p:spPr>
      </p:pic>
      <p:sp>
        <p:nvSpPr>
          <p:cNvPr id="4" name="object 4"/>
          <p:cNvSpPr txBox="1"/>
          <p:nvPr/>
        </p:nvSpPr>
        <p:spPr>
          <a:xfrm>
            <a:off x="428512" y="1236979"/>
            <a:ext cx="5780405" cy="493014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协同过滤（</a:t>
            </a:r>
            <a:r>
              <a:rPr sz="2400" b="1" dirty="0">
                <a:solidFill>
                  <a:srgbClr val="C00000"/>
                </a:solidFill>
                <a:latin typeface="Arial"/>
                <a:cs typeface="Arial"/>
              </a:rPr>
              <a:t>Collaborative</a:t>
            </a:r>
            <a:r>
              <a:rPr sz="2400" b="1" spc="-95" dirty="0">
                <a:solidFill>
                  <a:srgbClr val="C00000"/>
                </a:solidFill>
                <a:latin typeface="Arial"/>
                <a:cs typeface="Arial"/>
              </a:rPr>
              <a:t> </a:t>
            </a:r>
            <a:r>
              <a:rPr sz="2400" b="1" dirty="0">
                <a:solidFill>
                  <a:srgbClr val="C00000"/>
                </a:solidFill>
                <a:latin typeface="Arial"/>
                <a:cs typeface="Arial"/>
              </a:rPr>
              <a:t>filtering</a:t>
            </a:r>
            <a:r>
              <a:rPr sz="2400" b="1" spc="-90" dirty="0">
                <a:solidFill>
                  <a:srgbClr val="C00000"/>
                </a:solidFill>
                <a:latin typeface="Arial"/>
                <a:cs typeface="Arial"/>
              </a:rPr>
              <a:t> </a:t>
            </a:r>
            <a:r>
              <a:rPr sz="2400" b="1" spc="-20" dirty="0">
                <a:solidFill>
                  <a:srgbClr val="C00000"/>
                </a:solidFill>
                <a:latin typeface="Microsoft YaHei"/>
                <a:cs typeface="Microsoft YaHei"/>
              </a:rPr>
              <a:t>，</a:t>
            </a:r>
            <a:r>
              <a:rPr sz="2400" b="1" spc="-20" dirty="0">
                <a:solidFill>
                  <a:srgbClr val="C00000"/>
                </a:solidFill>
                <a:latin typeface="Arial"/>
                <a:cs typeface="Arial"/>
              </a:rPr>
              <a:t>CF</a:t>
            </a:r>
            <a:r>
              <a:rPr sz="2400" b="1" spc="-20" dirty="0">
                <a:solidFill>
                  <a:srgbClr val="C00000"/>
                </a:solidFill>
                <a:latin typeface="Microsoft YaHei"/>
                <a:cs typeface="Microsoft YaHei"/>
              </a:rPr>
              <a:t>）</a:t>
            </a:r>
            <a:endParaRPr sz="2400">
              <a:latin typeface="Microsoft YaHei"/>
              <a:cs typeface="Microsoft YaHei"/>
            </a:endParaRPr>
          </a:p>
          <a:p>
            <a:pPr marL="12700" marR="1187450">
              <a:lnSpc>
                <a:spcPct val="152500"/>
              </a:lnSpc>
              <a:spcBef>
                <a:spcPts val="1055"/>
              </a:spcBef>
            </a:pPr>
            <a:r>
              <a:rPr sz="2400" spc="-5" dirty="0">
                <a:latin typeface="Microsoft YaHei"/>
                <a:cs typeface="Microsoft YaHei"/>
              </a:rPr>
              <a:t>通过集体智慧的力量来进行工作，过滤掉那些用户不感兴趣的项目。</a:t>
            </a:r>
            <a:endParaRPr sz="2400">
              <a:latin typeface="Microsoft YaHei"/>
              <a:cs typeface="Microsoft YaHei"/>
            </a:endParaRPr>
          </a:p>
          <a:p>
            <a:pPr marL="12700" marR="1187450">
              <a:lnSpc>
                <a:spcPct val="150000"/>
              </a:lnSpc>
              <a:spcBef>
                <a:spcPts val="4295"/>
              </a:spcBef>
            </a:pPr>
            <a:r>
              <a:rPr sz="2400" dirty="0">
                <a:solidFill>
                  <a:srgbClr val="C00000"/>
                </a:solidFill>
                <a:latin typeface="Microsoft YaHei"/>
                <a:cs typeface="Microsoft YaHei"/>
              </a:rPr>
              <a:t>假设：</a:t>
            </a:r>
            <a:r>
              <a:rPr sz="2400" spc="-5" dirty="0">
                <a:latin typeface="Microsoft YaHei"/>
                <a:cs typeface="Microsoft YaHei"/>
              </a:rPr>
              <a:t>为特定用户找到他真正感</a:t>
            </a:r>
            <a:r>
              <a:rPr sz="2400" spc="-50" dirty="0">
                <a:latin typeface="Microsoft YaHei"/>
                <a:cs typeface="Microsoft YaHei"/>
              </a:rPr>
              <a:t> </a:t>
            </a:r>
            <a:r>
              <a:rPr sz="2400" spc="-5" dirty="0">
                <a:latin typeface="Microsoft YaHei"/>
                <a:cs typeface="Microsoft YaHei"/>
              </a:rPr>
              <a:t>兴趣的内容的好方法是首先找到与此用户有相似兴趣的其他用户，然后将他们感兴趣的内容推荐给此用</a:t>
            </a:r>
            <a:r>
              <a:rPr sz="2400" spc="-25" dirty="0">
                <a:latin typeface="Microsoft YaHei"/>
                <a:cs typeface="Microsoft YaHei"/>
              </a:rPr>
              <a:t>户。</a:t>
            </a:r>
            <a:endParaRPr sz="2400">
              <a:latin typeface="Microsoft YaHei"/>
              <a:cs typeface="Microsoft Ya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协同过滤</a:t>
            </a:r>
          </a:p>
        </p:txBody>
      </p:sp>
      <p:sp>
        <p:nvSpPr>
          <p:cNvPr id="3" name="object 3"/>
          <p:cNvSpPr txBox="1"/>
          <p:nvPr/>
        </p:nvSpPr>
        <p:spPr>
          <a:xfrm>
            <a:off x="428512" y="928115"/>
            <a:ext cx="11201400" cy="1397000"/>
          </a:xfrm>
          <a:prstGeom prst="rect">
            <a:avLst/>
          </a:prstGeom>
        </p:spPr>
        <p:txBody>
          <a:bodyPr vert="horz" wrap="square" lIns="0" tIns="12700" rIns="0" bIns="0" rtlCol="0">
            <a:spAutoFit/>
          </a:bodyPr>
          <a:lstStyle/>
          <a:p>
            <a:pPr marL="12700" marR="5080" algn="just">
              <a:lnSpc>
                <a:spcPct val="150000"/>
              </a:lnSpc>
              <a:spcBef>
                <a:spcPts val="100"/>
              </a:spcBef>
            </a:pPr>
            <a:r>
              <a:rPr sz="2000" dirty="0">
                <a:latin typeface="Microsoft YaHei"/>
                <a:cs typeface="Microsoft YaHei"/>
              </a:rPr>
              <a:t>一般采用</a:t>
            </a:r>
            <a:r>
              <a:rPr sz="2000" dirty="0">
                <a:solidFill>
                  <a:srgbClr val="C00000"/>
                </a:solidFill>
                <a:latin typeface="Microsoft YaHei"/>
                <a:cs typeface="Microsoft YaHei"/>
              </a:rPr>
              <a:t>最近邻技术</a:t>
            </a:r>
            <a:r>
              <a:rPr sz="2000" dirty="0">
                <a:latin typeface="Microsoft YaHei"/>
                <a:cs typeface="Microsoft YaHei"/>
              </a:rPr>
              <a:t>，利用用户的历史喜好信息计算</a:t>
            </a:r>
            <a:r>
              <a:rPr sz="2000" dirty="0">
                <a:solidFill>
                  <a:srgbClr val="C00000"/>
                </a:solidFill>
                <a:latin typeface="Microsoft YaHei"/>
                <a:cs typeface="Microsoft YaHei"/>
              </a:rPr>
              <a:t>用户之间的距离</a:t>
            </a:r>
            <a:r>
              <a:rPr sz="2000" spc="-5" dirty="0">
                <a:latin typeface="Microsoft YaHei"/>
                <a:cs typeface="Microsoft YaHei"/>
              </a:rPr>
              <a:t>，然后利用目标用户的最近邻居用户对商品评价的加权评价值来预测目标用户对特定商品的喜好程度，系统从而根据这一喜好程度来</a:t>
            </a:r>
            <a:r>
              <a:rPr sz="2000" dirty="0">
                <a:latin typeface="Microsoft YaHei"/>
                <a:cs typeface="Microsoft YaHei"/>
              </a:rPr>
              <a:t>对目标用户进行推荐，通常需要用到用户</a:t>
            </a:r>
            <a:r>
              <a:rPr sz="2000" spc="-10" dirty="0">
                <a:latin typeface="Arial"/>
                <a:cs typeface="Arial"/>
              </a:rPr>
              <a:t>-</a:t>
            </a:r>
            <a:r>
              <a:rPr sz="2000" dirty="0">
                <a:latin typeface="Microsoft YaHei"/>
                <a:cs typeface="Microsoft YaHei"/>
              </a:rPr>
              <a:t>项目</a:t>
            </a:r>
            <a:r>
              <a:rPr sz="2000" spc="-10" dirty="0">
                <a:latin typeface="Microsoft YaHei"/>
                <a:cs typeface="Microsoft YaHei"/>
              </a:rPr>
              <a:t>（</a:t>
            </a:r>
            <a:r>
              <a:rPr sz="2000" spc="-10" dirty="0">
                <a:latin typeface="Arial"/>
                <a:cs typeface="Arial"/>
              </a:rPr>
              <a:t>User-Item</a:t>
            </a:r>
            <a:r>
              <a:rPr sz="2000" spc="-10" dirty="0">
                <a:latin typeface="Microsoft YaHei"/>
                <a:cs typeface="Microsoft YaHei"/>
              </a:rPr>
              <a:t>，</a:t>
            </a:r>
            <a:r>
              <a:rPr sz="2000" spc="-10" dirty="0">
                <a:latin typeface="Arial"/>
                <a:cs typeface="Arial"/>
              </a:rPr>
              <a:t>UI</a:t>
            </a:r>
            <a:r>
              <a:rPr sz="2000" spc="-10" dirty="0">
                <a:latin typeface="Microsoft YaHei"/>
                <a:cs typeface="Microsoft YaHei"/>
              </a:rPr>
              <a:t>）矩阵的信息。</a:t>
            </a:r>
            <a:endParaRPr sz="2000">
              <a:latin typeface="Microsoft YaHei"/>
              <a:cs typeface="Microsoft YaHei"/>
            </a:endParaRPr>
          </a:p>
        </p:txBody>
      </p:sp>
      <p:pic>
        <p:nvPicPr>
          <p:cNvPr id="4" name="object 4"/>
          <p:cNvPicPr/>
          <p:nvPr/>
        </p:nvPicPr>
        <p:blipFill>
          <a:blip r:embed="rId2" cstate="print"/>
          <a:stretch>
            <a:fillRect/>
          </a:stretch>
        </p:blipFill>
        <p:spPr>
          <a:xfrm>
            <a:off x="68776" y="2685280"/>
            <a:ext cx="11967076" cy="36111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基于记忆的协同过滤</a:t>
            </a:r>
          </a:p>
        </p:txBody>
      </p:sp>
      <p:sp>
        <p:nvSpPr>
          <p:cNvPr id="3" name="object 3"/>
          <p:cNvSpPr txBox="1"/>
          <p:nvPr/>
        </p:nvSpPr>
        <p:spPr>
          <a:xfrm>
            <a:off x="446600" y="1003299"/>
            <a:ext cx="10731500" cy="5724525"/>
          </a:xfrm>
          <a:prstGeom prst="rect">
            <a:avLst/>
          </a:prstGeom>
        </p:spPr>
        <p:txBody>
          <a:bodyPr vert="horz" wrap="square" lIns="0" tIns="12700" rIns="0" bIns="0" rtlCol="0">
            <a:spAutoFit/>
          </a:bodyPr>
          <a:lstStyle/>
          <a:p>
            <a:pPr marL="354965" indent="-342265">
              <a:lnSpc>
                <a:spcPct val="100000"/>
              </a:lnSpc>
              <a:spcBef>
                <a:spcPts val="100"/>
              </a:spcBef>
              <a:buFont typeface="Arial"/>
              <a:buChar char="•"/>
              <a:tabLst>
                <a:tab pos="354965" algn="l"/>
              </a:tabLst>
            </a:pPr>
            <a:r>
              <a:rPr sz="2800" b="1" dirty="0">
                <a:latin typeface="Microsoft YaHei"/>
                <a:cs typeface="Microsoft YaHei"/>
              </a:rPr>
              <a:t>基于记忆的协同过滤</a:t>
            </a:r>
            <a:r>
              <a:rPr sz="2800" b="1" spc="-20" dirty="0">
                <a:latin typeface="Microsoft YaHei"/>
                <a:cs typeface="Microsoft YaHei"/>
              </a:rPr>
              <a:t>（</a:t>
            </a:r>
            <a:r>
              <a:rPr sz="2800" b="1" spc="-20" dirty="0">
                <a:latin typeface="Arial"/>
                <a:cs typeface="Arial"/>
              </a:rPr>
              <a:t>Memory-</a:t>
            </a:r>
            <a:r>
              <a:rPr sz="2800" b="1" dirty="0">
                <a:latin typeface="Arial"/>
                <a:cs typeface="Arial"/>
              </a:rPr>
              <a:t>Based</a:t>
            </a:r>
            <a:r>
              <a:rPr sz="2800" b="1" spc="-30" dirty="0">
                <a:latin typeface="Arial"/>
                <a:cs typeface="Arial"/>
              </a:rPr>
              <a:t> </a:t>
            </a:r>
            <a:r>
              <a:rPr sz="2800" b="1" spc="-25" dirty="0">
                <a:latin typeface="Arial"/>
                <a:cs typeface="Arial"/>
              </a:rPr>
              <a:t>CF</a:t>
            </a:r>
            <a:r>
              <a:rPr sz="2800" b="1" spc="-25" dirty="0">
                <a:latin typeface="Microsoft YaHei"/>
                <a:cs typeface="Microsoft YaHei"/>
              </a:rPr>
              <a:t>）</a:t>
            </a:r>
            <a:endParaRPr sz="2800">
              <a:latin typeface="Microsoft YaHei"/>
              <a:cs typeface="Microsoft YaHei"/>
            </a:endParaRPr>
          </a:p>
          <a:p>
            <a:pPr marL="812165" lvl="1" indent="-342265">
              <a:lnSpc>
                <a:spcPct val="100000"/>
              </a:lnSpc>
              <a:spcBef>
                <a:spcPts val="3040"/>
              </a:spcBef>
              <a:buFont typeface="Arial"/>
              <a:buChar char="•"/>
              <a:tabLst>
                <a:tab pos="812165" algn="l"/>
              </a:tabLst>
            </a:pPr>
            <a:r>
              <a:rPr sz="2400" b="1" dirty="0">
                <a:latin typeface="Microsoft YaHei"/>
                <a:cs typeface="Microsoft YaHei"/>
              </a:rPr>
              <a:t>基于用户</a:t>
            </a:r>
            <a:r>
              <a:rPr sz="2400" b="1" spc="-10" dirty="0">
                <a:latin typeface="Arial"/>
                <a:cs typeface="Arial"/>
              </a:rPr>
              <a:t>(user-based)</a:t>
            </a:r>
            <a:r>
              <a:rPr sz="2400" b="1" dirty="0">
                <a:latin typeface="Microsoft YaHei"/>
                <a:cs typeface="Microsoft YaHei"/>
              </a:rPr>
              <a:t>的协同过滤</a:t>
            </a:r>
            <a:r>
              <a:rPr sz="2400" spc="-50" dirty="0">
                <a:latin typeface="Microsoft YaHei"/>
                <a:cs typeface="Microsoft YaHei"/>
              </a:rPr>
              <a:t>：</a:t>
            </a:r>
            <a:endParaRPr sz="2400">
              <a:latin typeface="Microsoft YaHei"/>
              <a:cs typeface="Microsoft YaHei"/>
            </a:endParaRPr>
          </a:p>
          <a:p>
            <a:pPr marL="812800">
              <a:lnSpc>
                <a:spcPct val="100000"/>
              </a:lnSpc>
              <a:spcBef>
                <a:spcPts val="2905"/>
              </a:spcBef>
            </a:pPr>
            <a:r>
              <a:rPr sz="2400" spc="-5" dirty="0">
                <a:latin typeface="Microsoft YaHei"/>
                <a:cs typeface="Microsoft YaHei"/>
              </a:rPr>
              <a:t>利用用户访问行为的相似性来互相推荐用户可能感兴趣的资源</a:t>
            </a:r>
            <a:endParaRPr sz="2400">
              <a:latin typeface="Microsoft YaHei"/>
              <a:cs typeface="Microsoft YaHei"/>
            </a:endParaRPr>
          </a:p>
          <a:p>
            <a:pPr marL="812165" lvl="1" indent="-342265">
              <a:lnSpc>
                <a:spcPct val="100000"/>
              </a:lnSpc>
              <a:spcBef>
                <a:spcPts val="2925"/>
              </a:spcBef>
              <a:buFont typeface="Arial"/>
              <a:buChar char="•"/>
              <a:tabLst>
                <a:tab pos="812165" algn="l"/>
              </a:tabLst>
            </a:pPr>
            <a:r>
              <a:rPr sz="2400" b="1" dirty="0">
                <a:latin typeface="Microsoft YaHei"/>
                <a:cs typeface="Microsoft YaHei"/>
              </a:rPr>
              <a:t>基于项目</a:t>
            </a:r>
            <a:r>
              <a:rPr sz="2400" b="1" spc="-10" dirty="0">
                <a:latin typeface="Arial"/>
                <a:cs typeface="Arial"/>
              </a:rPr>
              <a:t>(item-based)</a:t>
            </a:r>
            <a:r>
              <a:rPr sz="2400" b="1" dirty="0">
                <a:latin typeface="Microsoft YaHei"/>
                <a:cs typeface="Microsoft YaHei"/>
              </a:rPr>
              <a:t>的协同过滤</a:t>
            </a:r>
            <a:r>
              <a:rPr sz="2400" spc="-50" dirty="0">
                <a:latin typeface="Microsoft YaHei"/>
                <a:cs typeface="Microsoft YaHei"/>
              </a:rPr>
              <a:t>：</a:t>
            </a:r>
            <a:endParaRPr sz="2400">
              <a:latin typeface="Microsoft YaHei"/>
              <a:cs typeface="Microsoft YaHei"/>
            </a:endParaRPr>
          </a:p>
          <a:p>
            <a:pPr marL="812800">
              <a:lnSpc>
                <a:spcPct val="100000"/>
              </a:lnSpc>
              <a:spcBef>
                <a:spcPts val="2835"/>
              </a:spcBef>
            </a:pPr>
            <a:r>
              <a:rPr sz="2400" spc="-5" dirty="0">
                <a:latin typeface="Microsoft YaHei"/>
                <a:cs typeface="Microsoft YaHei"/>
              </a:rPr>
              <a:t>利用项目被访问记录计算项目之间的相似度，为用户推荐类似资源</a:t>
            </a:r>
            <a:endParaRPr sz="2400">
              <a:latin typeface="Microsoft YaHei"/>
              <a:cs typeface="Microsoft YaHei"/>
            </a:endParaRPr>
          </a:p>
          <a:p>
            <a:pPr marL="354965" indent="-342265">
              <a:lnSpc>
                <a:spcPct val="100000"/>
              </a:lnSpc>
              <a:spcBef>
                <a:spcPts val="3200"/>
              </a:spcBef>
              <a:buFont typeface="Arial"/>
              <a:buChar char="•"/>
              <a:tabLst>
                <a:tab pos="354965" algn="l"/>
              </a:tabLst>
            </a:pPr>
            <a:r>
              <a:rPr sz="2800" b="1" dirty="0">
                <a:latin typeface="Microsoft YaHei"/>
                <a:cs typeface="Microsoft YaHei"/>
              </a:rPr>
              <a:t>基于模型的协同过滤</a:t>
            </a:r>
            <a:r>
              <a:rPr sz="2800" b="1" spc="-20" dirty="0">
                <a:latin typeface="Microsoft YaHei"/>
                <a:cs typeface="Microsoft YaHei"/>
              </a:rPr>
              <a:t>（</a:t>
            </a:r>
            <a:r>
              <a:rPr sz="2800" b="1" spc="-20" dirty="0">
                <a:latin typeface="Arial"/>
                <a:cs typeface="Arial"/>
              </a:rPr>
              <a:t>Model-</a:t>
            </a:r>
            <a:r>
              <a:rPr sz="2800" b="1" dirty="0">
                <a:latin typeface="Arial"/>
                <a:cs typeface="Arial"/>
              </a:rPr>
              <a:t>Based</a:t>
            </a:r>
            <a:r>
              <a:rPr sz="2800" b="1" spc="-15" dirty="0">
                <a:latin typeface="Arial"/>
                <a:cs typeface="Arial"/>
              </a:rPr>
              <a:t> </a:t>
            </a:r>
            <a:r>
              <a:rPr sz="2800" b="1" spc="-25" dirty="0">
                <a:latin typeface="Arial"/>
                <a:cs typeface="Arial"/>
              </a:rPr>
              <a:t>CF</a:t>
            </a:r>
            <a:r>
              <a:rPr sz="2800" b="1" spc="-25" dirty="0">
                <a:latin typeface="Microsoft YaHei"/>
                <a:cs typeface="Microsoft YaHei"/>
              </a:rPr>
              <a:t>）</a:t>
            </a:r>
            <a:endParaRPr sz="2800">
              <a:latin typeface="Microsoft YaHei"/>
              <a:cs typeface="Microsoft YaHei"/>
            </a:endParaRPr>
          </a:p>
          <a:p>
            <a:pPr marL="355600" marR="5080">
              <a:lnSpc>
                <a:spcPct val="201700"/>
              </a:lnSpc>
              <a:spcBef>
                <a:spcPts val="110"/>
              </a:spcBef>
            </a:pPr>
            <a:r>
              <a:rPr sz="2400" spc="-5" dirty="0">
                <a:latin typeface="Microsoft YaHei"/>
                <a:cs typeface="Microsoft YaHei"/>
              </a:rPr>
              <a:t>利用用户对项目的访问行为，构建用户与项目之间的关联规则，预测未发生关</a:t>
            </a:r>
            <a:r>
              <a:rPr sz="2400" dirty="0">
                <a:latin typeface="Microsoft YaHei"/>
                <a:cs typeface="Microsoft YaHei"/>
              </a:rPr>
              <a:t>联的“用户</a:t>
            </a:r>
            <a:r>
              <a:rPr sz="2400" spc="-10" dirty="0">
                <a:latin typeface="Arial"/>
                <a:cs typeface="Arial"/>
              </a:rPr>
              <a:t>-</a:t>
            </a:r>
            <a:r>
              <a:rPr sz="2400" spc="-5" dirty="0">
                <a:latin typeface="Microsoft YaHei"/>
                <a:cs typeface="Microsoft YaHei"/>
              </a:rPr>
              <a:t>项目”之间的评分关系</a:t>
            </a:r>
            <a:endParaRPr sz="2400">
              <a:latin typeface="Microsoft YaHei"/>
              <a:cs typeface="Microsoft YaHe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基于用户的协同过滤</a:t>
            </a:r>
          </a:p>
        </p:txBody>
      </p:sp>
      <p:sp>
        <p:nvSpPr>
          <p:cNvPr id="3" name="object 3"/>
          <p:cNvSpPr txBox="1"/>
          <p:nvPr/>
        </p:nvSpPr>
        <p:spPr>
          <a:xfrm>
            <a:off x="428512" y="928115"/>
            <a:ext cx="11117580" cy="1397000"/>
          </a:xfrm>
          <a:prstGeom prst="rect">
            <a:avLst/>
          </a:prstGeom>
        </p:spPr>
        <p:txBody>
          <a:bodyPr vert="horz" wrap="square" lIns="0" tIns="12700" rIns="0" bIns="0" rtlCol="0">
            <a:spAutoFit/>
          </a:bodyPr>
          <a:lstStyle/>
          <a:p>
            <a:pPr marL="12700" marR="5080">
              <a:lnSpc>
                <a:spcPct val="150000"/>
              </a:lnSpc>
              <a:spcBef>
                <a:spcPts val="100"/>
              </a:spcBef>
            </a:pPr>
            <a:r>
              <a:rPr sz="2000" dirty="0">
                <a:latin typeface="Microsoft YaHei"/>
                <a:cs typeface="Microsoft YaHei"/>
              </a:rPr>
              <a:t>思想：给用户推荐和他兴趣相似的用户感兴趣的物品。当需要为一个用户</a:t>
            </a:r>
            <a:r>
              <a:rPr sz="2000" spc="-20" dirty="0">
                <a:latin typeface="Arial"/>
                <a:cs typeface="Arial"/>
              </a:rPr>
              <a:t>A</a:t>
            </a:r>
            <a:r>
              <a:rPr sz="2000" spc="-5" dirty="0">
                <a:latin typeface="Microsoft YaHei"/>
                <a:cs typeface="Microsoft YaHei"/>
              </a:rPr>
              <a:t>进行推荐时，首先，找到</a:t>
            </a:r>
            <a:r>
              <a:rPr sz="2000" dirty="0">
                <a:latin typeface="Microsoft YaHei"/>
                <a:cs typeface="Microsoft YaHei"/>
              </a:rPr>
              <a:t>和</a:t>
            </a:r>
            <a:r>
              <a:rPr sz="2000" spc="-20" dirty="0">
                <a:latin typeface="Arial"/>
                <a:cs typeface="Arial"/>
              </a:rPr>
              <a:t>A</a:t>
            </a:r>
            <a:r>
              <a:rPr sz="2000" dirty="0">
                <a:latin typeface="Microsoft YaHei"/>
                <a:cs typeface="Microsoft YaHei"/>
              </a:rPr>
              <a:t>兴趣相似的用户集合</a:t>
            </a:r>
            <a:r>
              <a:rPr sz="2000" spc="-10" dirty="0">
                <a:latin typeface="Arial"/>
                <a:cs typeface="Arial"/>
              </a:rPr>
              <a:t>U</a:t>
            </a:r>
            <a:r>
              <a:rPr sz="2000" spc="-5" dirty="0">
                <a:latin typeface="Microsoft YaHei"/>
                <a:cs typeface="Microsoft YaHei"/>
              </a:rPr>
              <a:t>，然后，把集合</a:t>
            </a:r>
            <a:r>
              <a:rPr sz="2000" spc="-10" dirty="0">
                <a:latin typeface="Arial"/>
                <a:cs typeface="Arial"/>
              </a:rPr>
              <a:t>U</a:t>
            </a:r>
            <a:r>
              <a:rPr sz="2000" dirty="0">
                <a:latin typeface="Microsoft YaHei"/>
                <a:cs typeface="Microsoft YaHei"/>
              </a:rPr>
              <a:t>中用户感兴趣而</a:t>
            </a:r>
            <a:r>
              <a:rPr sz="2000" spc="-20" dirty="0">
                <a:latin typeface="Arial"/>
                <a:cs typeface="Arial"/>
              </a:rPr>
              <a:t>A</a:t>
            </a:r>
            <a:r>
              <a:rPr sz="2000" dirty="0">
                <a:latin typeface="Microsoft YaHei"/>
                <a:cs typeface="Microsoft YaHei"/>
              </a:rPr>
              <a:t>没有听说过的物品推荐给</a:t>
            </a:r>
            <a:r>
              <a:rPr sz="2000" spc="-20" dirty="0">
                <a:latin typeface="Arial"/>
                <a:cs typeface="Arial"/>
              </a:rPr>
              <a:t>A</a:t>
            </a:r>
            <a:r>
              <a:rPr sz="2000" spc="-50" dirty="0">
                <a:latin typeface="Microsoft YaHei"/>
                <a:cs typeface="Microsoft YaHei"/>
              </a:rPr>
              <a:t>。</a:t>
            </a:r>
            <a:endParaRPr sz="2000">
              <a:latin typeface="Microsoft YaHei"/>
              <a:cs typeface="Microsoft YaHei"/>
            </a:endParaRPr>
          </a:p>
          <a:p>
            <a:pPr marL="12700">
              <a:lnSpc>
                <a:spcPct val="100000"/>
              </a:lnSpc>
              <a:spcBef>
                <a:spcPts val="1200"/>
              </a:spcBef>
            </a:pPr>
            <a:r>
              <a:rPr sz="2000" dirty="0">
                <a:latin typeface="Microsoft YaHei"/>
                <a:cs typeface="Microsoft YaHei"/>
              </a:rPr>
              <a:t>步骤</a:t>
            </a:r>
            <a:r>
              <a:rPr sz="2000" spc="-10" dirty="0">
                <a:latin typeface="Microsoft YaHei"/>
                <a:cs typeface="Microsoft YaHei"/>
              </a:rPr>
              <a:t>：（</a:t>
            </a:r>
            <a:r>
              <a:rPr sz="2000" spc="-10" dirty="0">
                <a:latin typeface="Arial"/>
                <a:cs typeface="Arial"/>
              </a:rPr>
              <a:t>1</a:t>
            </a:r>
            <a:r>
              <a:rPr sz="2000" spc="-10" dirty="0">
                <a:latin typeface="Microsoft YaHei"/>
                <a:cs typeface="Microsoft YaHei"/>
              </a:rPr>
              <a:t>）</a:t>
            </a:r>
            <a:r>
              <a:rPr sz="2000" dirty="0">
                <a:latin typeface="Microsoft YaHei"/>
                <a:cs typeface="Microsoft YaHei"/>
              </a:rPr>
              <a:t>计算用户之间的相似度，选取最相似的</a:t>
            </a:r>
            <a:r>
              <a:rPr sz="2000" spc="-10" dirty="0">
                <a:latin typeface="Arial"/>
                <a:cs typeface="Arial"/>
              </a:rPr>
              <a:t>N</a:t>
            </a:r>
            <a:r>
              <a:rPr sz="2000" dirty="0">
                <a:latin typeface="Microsoft YaHei"/>
                <a:cs typeface="Microsoft YaHei"/>
              </a:rPr>
              <a:t>个用户</a:t>
            </a:r>
            <a:r>
              <a:rPr sz="2000" spc="-10" dirty="0">
                <a:latin typeface="Microsoft YaHei"/>
                <a:cs typeface="Microsoft YaHei"/>
              </a:rPr>
              <a:t>（</a:t>
            </a:r>
            <a:r>
              <a:rPr sz="2000" spc="-10" dirty="0">
                <a:latin typeface="Arial"/>
                <a:cs typeface="Arial"/>
              </a:rPr>
              <a:t>2</a:t>
            </a:r>
            <a:r>
              <a:rPr sz="2000" spc="-10" dirty="0">
                <a:latin typeface="Microsoft YaHei"/>
                <a:cs typeface="Microsoft YaHei"/>
              </a:rPr>
              <a:t>）</a:t>
            </a:r>
            <a:r>
              <a:rPr sz="2000" spc="-5" dirty="0">
                <a:latin typeface="Microsoft YaHei"/>
                <a:cs typeface="Microsoft YaHei"/>
              </a:rPr>
              <a:t>根据相似度计算用户评分。</a:t>
            </a:r>
            <a:endParaRPr sz="2000">
              <a:latin typeface="Microsoft YaHei"/>
              <a:cs typeface="Microsoft YaHei"/>
            </a:endParaRPr>
          </a:p>
        </p:txBody>
      </p:sp>
      <p:pic>
        <p:nvPicPr>
          <p:cNvPr id="4" name="object 4"/>
          <p:cNvPicPr/>
          <p:nvPr/>
        </p:nvPicPr>
        <p:blipFill>
          <a:blip r:embed="rId2" cstate="print"/>
          <a:stretch>
            <a:fillRect/>
          </a:stretch>
        </p:blipFill>
        <p:spPr>
          <a:xfrm>
            <a:off x="492314" y="2751236"/>
            <a:ext cx="11272359" cy="32673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3683000" cy="513080"/>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FFFF"/>
                </a:solidFill>
                <a:latin typeface="Microsoft YaHei"/>
                <a:cs typeface="Microsoft YaHei"/>
              </a:rPr>
              <a:t>基于用户的协同过滤</a:t>
            </a:r>
            <a:endParaRPr sz="3200">
              <a:latin typeface="Microsoft YaHei"/>
              <a:cs typeface="Microsoft YaHei"/>
            </a:endParaRPr>
          </a:p>
        </p:txBody>
      </p:sp>
      <p:sp>
        <p:nvSpPr>
          <p:cNvPr id="3" name="object 3"/>
          <p:cNvSpPr txBox="1"/>
          <p:nvPr/>
        </p:nvSpPr>
        <p:spPr>
          <a:xfrm>
            <a:off x="428512" y="1093723"/>
            <a:ext cx="974725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Microsoft YaHei"/>
                <a:cs typeface="Microsoft YaHei"/>
              </a:rPr>
              <a:t>用户相似度评价：皮尔森相关系数、</a:t>
            </a:r>
            <a:r>
              <a:rPr sz="2400" dirty="0">
                <a:latin typeface="Arial"/>
                <a:cs typeface="Arial"/>
              </a:rPr>
              <a:t>Spearman</a:t>
            </a:r>
            <a:r>
              <a:rPr sz="2400" spc="-130" dirty="0">
                <a:latin typeface="Arial"/>
                <a:cs typeface="Arial"/>
              </a:rPr>
              <a:t> </a:t>
            </a:r>
            <a:r>
              <a:rPr sz="2400" spc="-5" dirty="0">
                <a:latin typeface="Microsoft YaHei"/>
                <a:cs typeface="Microsoft YaHei"/>
              </a:rPr>
              <a:t>相关系数、余弦相似度等</a:t>
            </a:r>
            <a:endParaRPr sz="2400">
              <a:latin typeface="Microsoft YaHei"/>
              <a:cs typeface="Microsoft YaHei"/>
            </a:endParaRPr>
          </a:p>
        </p:txBody>
      </p:sp>
      <p:pic>
        <p:nvPicPr>
          <p:cNvPr id="4" name="object 4"/>
          <p:cNvPicPr/>
          <p:nvPr/>
        </p:nvPicPr>
        <p:blipFill>
          <a:blip r:embed="rId2" cstate="print"/>
          <a:stretch>
            <a:fillRect/>
          </a:stretch>
        </p:blipFill>
        <p:spPr>
          <a:xfrm>
            <a:off x="2393184" y="1773450"/>
            <a:ext cx="6922701" cy="46730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63741" y="1269804"/>
            <a:ext cx="5090795" cy="720090"/>
          </a:xfrm>
          <a:prstGeom prst="rect">
            <a:avLst/>
          </a:prstGeom>
          <a:solidFill>
            <a:srgbClr val="FFFFFF"/>
          </a:solidFill>
        </p:spPr>
        <p:txBody>
          <a:bodyPr vert="horz" wrap="square" lIns="0" tIns="133350" rIns="0" bIns="0" rtlCol="0">
            <a:spAutoFit/>
          </a:bodyPr>
          <a:lstStyle/>
          <a:p>
            <a:pPr algn="ctr">
              <a:lnSpc>
                <a:spcPct val="100000"/>
              </a:lnSpc>
              <a:spcBef>
                <a:spcPts val="1050"/>
              </a:spcBef>
            </a:pPr>
            <a:r>
              <a:rPr sz="2800" b="1" spc="-10" dirty="0">
                <a:solidFill>
                  <a:srgbClr val="C00000"/>
                </a:solidFill>
                <a:latin typeface="Microsoft YaHei"/>
                <a:cs typeface="Microsoft YaHei"/>
              </a:rPr>
              <a:t>推荐系统概述</a:t>
            </a:r>
            <a:endParaRPr sz="2800">
              <a:latin typeface="Microsoft YaHei"/>
              <a:cs typeface="Microsoft YaHei"/>
            </a:endParaRPr>
          </a:p>
        </p:txBody>
      </p:sp>
      <p:grpSp>
        <p:nvGrpSpPr>
          <p:cNvPr id="3" name="object 3"/>
          <p:cNvGrpSpPr/>
          <p:nvPr/>
        </p:nvGrpSpPr>
        <p:grpSpPr>
          <a:xfrm>
            <a:off x="5407152" y="1240536"/>
            <a:ext cx="826135" cy="948055"/>
            <a:chOff x="5407152" y="1240536"/>
            <a:chExt cx="826135" cy="948055"/>
          </a:xfrm>
        </p:grpSpPr>
        <p:pic>
          <p:nvPicPr>
            <p:cNvPr id="4" name="object 4"/>
            <p:cNvPicPr/>
            <p:nvPr/>
          </p:nvPicPr>
          <p:blipFill>
            <a:blip r:embed="rId2" cstate="print"/>
            <a:stretch>
              <a:fillRect/>
            </a:stretch>
          </p:blipFill>
          <p:spPr>
            <a:xfrm>
              <a:off x="5407152" y="1243584"/>
              <a:ext cx="826008" cy="826008"/>
            </a:xfrm>
            <a:prstGeom prst="rect">
              <a:avLst/>
            </a:prstGeom>
          </p:spPr>
        </p:pic>
        <p:pic>
          <p:nvPicPr>
            <p:cNvPr id="5" name="object 5"/>
            <p:cNvPicPr/>
            <p:nvPr/>
          </p:nvPicPr>
          <p:blipFill>
            <a:blip r:embed="rId3" cstate="print"/>
            <a:stretch>
              <a:fillRect/>
            </a:stretch>
          </p:blipFill>
          <p:spPr>
            <a:xfrm>
              <a:off x="5413248" y="1240536"/>
              <a:ext cx="813815" cy="947927"/>
            </a:xfrm>
            <a:prstGeom prst="rect">
              <a:avLst/>
            </a:prstGeom>
          </p:spPr>
        </p:pic>
      </p:grpSp>
      <p:sp>
        <p:nvSpPr>
          <p:cNvPr id="6" name="object 6"/>
          <p:cNvSpPr txBox="1"/>
          <p:nvPr/>
        </p:nvSpPr>
        <p:spPr>
          <a:xfrm>
            <a:off x="5433466" y="1269804"/>
            <a:ext cx="720090" cy="630555"/>
          </a:xfrm>
          <a:prstGeom prst="rect">
            <a:avLst/>
          </a:prstGeom>
          <a:solidFill>
            <a:srgbClr val="C00000"/>
          </a:solidFill>
        </p:spPr>
        <p:txBody>
          <a:bodyPr vert="horz" wrap="square" lIns="0" tIns="103505" rIns="0" bIns="0" rtlCol="0">
            <a:spAutoFit/>
          </a:bodyPr>
          <a:lstStyle/>
          <a:p>
            <a:pPr algn="ctr">
              <a:lnSpc>
                <a:spcPct val="100000"/>
              </a:lnSpc>
              <a:spcBef>
                <a:spcPts val="815"/>
              </a:spcBef>
            </a:pPr>
            <a:r>
              <a:rPr sz="3200" b="1" spc="-50" dirty="0">
                <a:solidFill>
                  <a:srgbClr val="FFFFFF"/>
                </a:solidFill>
                <a:latin typeface="Arial"/>
                <a:cs typeface="Arial"/>
              </a:rPr>
              <a:t>1</a:t>
            </a:r>
            <a:endParaRPr sz="3200">
              <a:latin typeface="Arial"/>
              <a:cs typeface="Arial"/>
            </a:endParaRPr>
          </a:p>
        </p:txBody>
      </p:sp>
      <p:grpSp>
        <p:nvGrpSpPr>
          <p:cNvPr id="7" name="object 7"/>
          <p:cNvGrpSpPr/>
          <p:nvPr/>
        </p:nvGrpSpPr>
        <p:grpSpPr>
          <a:xfrm>
            <a:off x="5407152" y="1899804"/>
            <a:ext cx="826135" cy="1370965"/>
            <a:chOff x="5407152" y="1899804"/>
            <a:chExt cx="826135" cy="1370965"/>
          </a:xfrm>
        </p:grpSpPr>
        <p:sp>
          <p:nvSpPr>
            <p:cNvPr id="8" name="object 8"/>
            <p:cNvSpPr/>
            <p:nvPr/>
          </p:nvSpPr>
          <p:spPr>
            <a:xfrm>
              <a:off x="5433466" y="1899804"/>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9" name="object 9"/>
            <p:cNvPicPr/>
            <p:nvPr/>
          </p:nvPicPr>
          <p:blipFill>
            <a:blip r:embed="rId4" cstate="print"/>
            <a:stretch>
              <a:fillRect/>
            </a:stretch>
          </p:blipFill>
          <p:spPr>
            <a:xfrm>
              <a:off x="5407152" y="2325623"/>
              <a:ext cx="826008" cy="822960"/>
            </a:xfrm>
            <a:prstGeom prst="rect">
              <a:avLst/>
            </a:prstGeom>
          </p:spPr>
        </p:pic>
        <p:pic>
          <p:nvPicPr>
            <p:cNvPr id="10" name="object 10"/>
            <p:cNvPicPr/>
            <p:nvPr/>
          </p:nvPicPr>
          <p:blipFill>
            <a:blip r:embed="rId5" cstate="print"/>
            <a:stretch>
              <a:fillRect/>
            </a:stretch>
          </p:blipFill>
          <p:spPr>
            <a:xfrm>
              <a:off x="5413248" y="2319527"/>
              <a:ext cx="813815" cy="950976"/>
            </a:xfrm>
            <a:prstGeom prst="rect">
              <a:avLst/>
            </a:prstGeom>
          </p:spPr>
        </p:pic>
      </p:grpSp>
      <p:sp>
        <p:nvSpPr>
          <p:cNvPr id="11" name="object 11"/>
          <p:cNvSpPr txBox="1"/>
          <p:nvPr/>
        </p:nvSpPr>
        <p:spPr>
          <a:xfrm>
            <a:off x="5433466" y="2349804"/>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2</a:t>
            </a:r>
            <a:endParaRPr sz="3200">
              <a:latin typeface="Arial"/>
              <a:cs typeface="Arial"/>
            </a:endParaRPr>
          </a:p>
        </p:txBody>
      </p:sp>
      <p:grpSp>
        <p:nvGrpSpPr>
          <p:cNvPr id="12" name="object 12"/>
          <p:cNvGrpSpPr/>
          <p:nvPr/>
        </p:nvGrpSpPr>
        <p:grpSpPr>
          <a:xfrm>
            <a:off x="5433466" y="2325623"/>
            <a:ext cx="6100445" cy="899160"/>
            <a:chOff x="5433466" y="2325623"/>
            <a:chExt cx="6100445" cy="899160"/>
          </a:xfrm>
        </p:grpSpPr>
        <p:sp>
          <p:nvSpPr>
            <p:cNvPr id="13" name="object 13"/>
            <p:cNvSpPr/>
            <p:nvPr/>
          </p:nvSpPr>
          <p:spPr>
            <a:xfrm>
              <a:off x="5433466" y="2979804"/>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14" name="object 14"/>
            <p:cNvPicPr/>
            <p:nvPr/>
          </p:nvPicPr>
          <p:blipFill>
            <a:blip r:embed="rId6" cstate="print"/>
            <a:stretch>
              <a:fillRect/>
            </a:stretch>
          </p:blipFill>
          <p:spPr>
            <a:xfrm>
              <a:off x="6339839" y="2325623"/>
              <a:ext cx="5193792" cy="822960"/>
            </a:xfrm>
            <a:prstGeom prst="rect">
              <a:avLst/>
            </a:prstGeom>
          </p:spPr>
        </p:pic>
        <p:pic>
          <p:nvPicPr>
            <p:cNvPr id="15" name="object 15"/>
            <p:cNvPicPr/>
            <p:nvPr/>
          </p:nvPicPr>
          <p:blipFill>
            <a:blip r:embed="rId7" cstate="print"/>
            <a:stretch>
              <a:fillRect/>
            </a:stretch>
          </p:blipFill>
          <p:spPr>
            <a:xfrm>
              <a:off x="7571232" y="2362199"/>
              <a:ext cx="2731007" cy="862584"/>
            </a:xfrm>
            <a:prstGeom prst="rect">
              <a:avLst/>
            </a:prstGeom>
          </p:spPr>
        </p:pic>
      </p:grpSp>
      <p:sp>
        <p:nvSpPr>
          <p:cNvPr id="16" name="object 16"/>
          <p:cNvSpPr txBox="1"/>
          <p:nvPr/>
        </p:nvSpPr>
        <p:spPr>
          <a:xfrm>
            <a:off x="6363741" y="2349804"/>
            <a:ext cx="5090795" cy="720090"/>
          </a:xfrm>
          <a:prstGeom prst="rect">
            <a:avLst/>
          </a:prstGeom>
          <a:solidFill>
            <a:srgbClr val="FFFFFF"/>
          </a:solidFill>
        </p:spPr>
        <p:txBody>
          <a:bodyPr vert="horz" wrap="square" lIns="0" tIns="135255" rIns="0" bIns="0" rtlCol="0">
            <a:spAutoFit/>
          </a:bodyPr>
          <a:lstStyle/>
          <a:p>
            <a:pPr algn="ctr">
              <a:lnSpc>
                <a:spcPct val="100000"/>
              </a:lnSpc>
              <a:spcBef>
                <a:spcPts val="1065"/>
              </a:spcBef>
            </a:pPr>
            <a:r>
              <a:rPr sz="2800" b="1" spc="-30" dirty="0">
                <a:solidFill>
                  <a:srgbClr val="44546A"/>
                </a:solidFill>
                <a:latin typeface="Arial"/>
                <a:cs typeface="Arial"/>
              </a:rPr>
              <a:t>DNN</a:t>
            </a:r>
            <a:r>
              <a:rPr sz="2800" b="1" spc="-15" dirty="0">
                <a:solidFill>
                  <a:srgbClr val="44546A"/>
                </a:solidFill>
                <a:latin typeface="Microsoft YaHei"/>
                <a:cs typeface="Microsoft YaHei"/>
              </a:rPr>
              <a:t>推荐算法</a:t>
            </a:r>
            <a:endParaRPr sz="2800">
              <a:latin typeface="Microsoft YaHei"/>
              <a:cs typeface="Microsoft YaHei"/>
            </a:endParaRPr>
          </a:p>
        </p:txBody>
      </p:sp>
      <p:sp>
        <p:nvSpPr>
          <p:cNvPr id="17" name="object 17"/>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18" name="object 18"/>
          <p:cNvGrpSpPr/>
          <p:nvPr/>
        </p:nvGrpSpPr>
        <p:grpSpPr>
          <a:xfrm>
            <a:off x="5407152" y="3438144"/>
            <a:ext cx="826135" cy="948055"/>
            <a:chOff x="5407152" y="3438144"/>
            <a:chExt cx="826135" cy="948055"/>
          </a:xfrm>
        </p:grpSpPr>
        <p:pic>
          <p:nvPicPr>
            <p:cNvPr id="19" name="object 19"/>
            <p:cNvPicPr/>
            <p:nvPr/>
          </p:nvPicPr>
          <p:blipFill>
            <a:blip r:embed="rId8" cstate="print"/>
            <a:stretch>
              <a:fillRect/>
            </a:stretch>
          </p:blipFill>
          <p:spPr>
            <a:xfrm>
              <a:off x="5407152" y="3441192"/>
              <a:ext cx="826008" cy="826008"/>
            </a:xfrm>
            <a:prstGeom prst="rect">
              <a:avLst/>
            </a:prstGeom>
          </p:spPr>
        </p:pic>
        <p:pic>
          <p:nvPicPr>
            <p:cNvPr id="20" name="object 20"/>
            <p:cNvPicPr/>
            <p:nvPr/>
          </p:nvPicPr>
          <p:blipFill>
            <a:blip r:embed="rId9" cstate="print"/>
            <a:stretch>
              <a:fillRect/>
            </a:stretch>
          </p:blipFill>
          <p:spPr>
            <a:xfrm>
              <a:off x="5413248" y="3438144"/>
              <a:ext cx="813815" cy="947927"/>
            </a:xfrm>
            <a:prstGeom prst="rect">
              <a:avLst/>
            </a:prstGeom>
          </p:spPr>
        </p:pic>
      </p:grpSp>
      <p:sp>
        <p:nvSpPr>
          <p:cNvPr id="21" name="object 21"/>
          <p:cNvSpPr txBox="1"/>
          <p:nvPr/>
        </p:nvSpPr>
        <p:spPr>
          <a:xfrm>
            <a:off x="5433466" y="3466719"/>
            <a:ext cx="720090" cy="630555"/>
          </a:xfrm>
          <a:prstGeom prst="rect">
            <a:avLst/>
          </a:prstGeom>
          <a:solidFill>
            <a:srgbClr val="44546A"/>
          </a:solidFill>
        </p:spPr>
        <p:txBody>
          <a:bodyPr vert="horz" wrap="square" lIns="0" tIns="104139" rIns="0" bIns="0" rtlCol="0">
            <a:spAutoFit/>
          </a:bodyPr>
          <a:lstStyle/>
          <a:p>
            <a:pPr algn="ctr">
              <a:lnSpc>
                <a:spcPct val="100000"/>
              </a:lnSpc>
              <a:spcBef>
                <a:spcPts val="819"/>
              </a:spcBef>
            </a:pPr>
            <a:r>
              <a:rPr sz="3200" b="1" spc="-50" dirty="0">
                <a:solidFill>
                  <a:srgbClr val="FFFFFF"/>
                </a:solidFill>
                <a:latin typeface="Arial"/>
                <a:cs typeface="Arial"/>
              </a:rPr>
              <a:t>3</a:t>
            </a:r>
            <a:endParaRPr sz="3200">
              <a:latin typeface="Arial"/>
              <a:cs typeface="Arial"/>
            </a:endParaRPr>
          </a:p>
        </p:txBody>
      </p:sp>
      <p:grpSp>
        <p:nvGrpSpPr>
          <p:cNvPr id="22" name="object 22"/>
          <p:cNvGrpSpPr/>
          <p:nvPr/>
        </p:nvGrpSpPr>
        <p:grpSpPr>
          <a:xfrm>
            <a:off x="5433466" y="3441191"/>
            <a:ext cx="6100445" cy="899160"/>
            <a:chOff x="5433466" y="3441191"/>
            <a:chExt cx="6100445" cy="899160"/>
          </a:xfrm>
        </p:grpSpPr>
        <p:sp>
          <p:nvSpPr>
            <p:cNvPr id="23" name="object 23"/>
            <p:cNvSpPr/>
            <p:nvPr/>
          </p:nvSpPr>
          <p:spPr>
            <a:xfrm>
              <a:off x="5433466" y="4096718"/>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4" name="object 24"/>
            <p:cNvPicPr/>
            <p:nvPr/>
          </p:nvPicPr>
          <p:blipFill>
            <a:blip r:embed="rId10" cstate="print"/>
            <a:stretch>
              <a:fillRect/>
            </a:stretch>
          </p:blipFill>
          <p:spPr>
            <a:xfrm>
              <a:off x="6339839" y="3441191"/>
              <a:ext cx="5193792" cy="826008"/>
            </a:xfrm>
            <a:prstGeom prst="rect">
              <a:avLst/>
            </a:prstGeom>
          </p:spPr>
        </p:pic>
        <p:pic>
          <p:nvPicPr>
            <p:cNvPr id="25" name="object 25"/>
            <p:cNvPicPr/>
            <p:nvPr/>
          </p:nvPicPr>
          <p:blipFill>
            <a:blip r:embed="rId11" cstate="print"/>
            <a:stretch>
              <a:fillRect/>
            </a:stretch>
          </p:blipFill>
          <p:spPr>
            <a:xfrm>
              <a:off x="7720583" y="3480815"/>
              <a:ext cx="2432304" cy="859536"/>
            </a:xfrm>
            <a:prstGeom prst="rect">
              <a:avLst/>
            </a:prstGeom>
          </p:spPr>
        </p:pic>
      </p:grpSp>
      <p:sp>
        <p:nvSpPr>
          <p:cNvPr id="26" name="object 26"/>
          <p:cNvSpPr txBox="1"/>
          <p:nvPr/>
        </p:nvSpPr>
        <p:spPr>
          <a:xfrm>
            <a:off x="6363741" y="3466719"/>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25" dirty="0">
                <a:solidFill>
                  <a:srgbClr val="44546A"/>
                </a:solidFill>
                <a:latin typeface="Arial"/>
                <a:cs typeface="Arial"/>
              </a:rPr>
              <a:t>RL</a:t>
            </a:r>
            <a:r>
              <a:rPr sz="2800" b="1" spc="-15" dirty="0">
                <a:solidFill>
                  <a:srgbClr val="44546A"/>
                </a:solidFill>
                <a:latin typeface="Microsoft YaHei"/>
                <a:cs typeface="Microsoft YaHei"/>
              </a:rPr>
              <a:t>推荐算法</a:t>
            </a:r>
            <a:endParaRPr sz="2800">
              <a:latin typeface="Microsoft YaHei"/>
              <a:cs typeface="Microsoft YaHei"/>
            </a:endParaRPr>
          </a:p>
        </p:txBody>
      </p:sp>
      <p:grpSp>
        <p:nvGrpSpPr>
          <p:cNvPr id="27" name="object 27"/>
          <p:cNvGrpSpPr/>
          <p:nvPr/>
        </p:nvGrpSpPr>
        <p:grpSpPr>
          <a:xfrm>
            <a:off x="5407152" y="4553711"/>
            <a:ext cx="826135" cy="948055"/>
            <a:chOff x="5407152" y="4553711"/>
            <a:chExt cx="826135" cy="948055"/>
          </a:xfrm>
        </p:grpSpPr>
        <p:pic>
          <p:nvPicPr>
            <p:cNvPr id="28" name="object 28"/>
            <p:cNvPicPr/>
            <p:nvPr/>
          </p:nvPicPr>
          <p:blipFill>
            <a:blip r:embed="rId12" cstate="print"/>
            <a:stretch>
              <a:fillRect/>
            </a:stretch>
          </p:blipFill>
          <p:spPr>
            <a:xfrm>
              <a:off x="5407152" y="4556759"/>
              <a:ext cx="826008" cy="826007"/>
            </a:xfrm>
            <a:prstGeom prst="rect">
              <a:avLst/>
            </a:prstGeom>
          </p:spPr>
        </p:pic>
        <p:pic>
          <p:nvPicPr>
            <p:cNvPr id="29" name="object 29"/>
            <p:cNvPicPr/>
            <p:nvPr/>
          </p:nvPicPr>
          <p:blipFill>
            <a:blip r:embed="rId13" cstate="print"/>
            <a:stretch>
              <a:fillRect/>
            </a:stretch>
          </p:blipFill>
          <p:spPr>
            <a:xfrm>
              <a:off x="5413248" y="4553711"/>
              <a:ext cx="813815" cy="947928"/>
            </a:xfrm>
            <a:prstGeom prst="rect">
              <a:avLst/>
            </a:prstGeom>
          </p:spPr>
        </p:pic>
      </p:grpSp>
      <p:sp>
        <p:nvSpPr>
          <p:cNvPr id="30" name="object 30"/>
          <p:cNvSpPr txBox="1"/>
          <p:nvPr/>
        </p:nvSpPr>
        <p:spPr>
          <a:xfrm>
            <a:off x="5433466" y="4583633"/>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4</a:t>
            </a:r>
            <a:endParaRPr sz="3200">
              <a:latin typeface="Arial"/>
              <a:cs typeface="Arial"/>
            </a:endParaRPr>
          </a:p>
        </p:txBody>
      </p:sp>
      <p:grpSp>
        <p:nvGrpSpPr>
          <p:cNvPr id="31" name="object 31"/>
          <p:cNvGrpSpPr/>
          <p:nvPr/>
        </p:nvGrpSpPr>
        <p:grpSpPr>
          <a:xfrm>
            <a:off x="5433466" y="4556759"/>
            <a:ext cx="6100445" cy="899160"/>
            <a:chOff x="5433466" y="4556759"/>
            <a:chExt cx="6100445" cy="899160"/>
          </a:xfrm>
        </p:grpSpPr>
        <p:sp>
          <p:nvSpPr>
            <p:cNvPr id="32" name="object 32"/>
            <p:cNvSpPr/>
            <p:nvPr/>
          </p:nvSpPr>
          <p:spPr>
            <a:xfrm>
              <a:off x="5433466" y="521363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3" name="object 33"/>
            <p:cNvPicPr/>
            <p:nvPr/>
          </p:nvPicPr>
          <p:blipFill>
            <a:blip r:embed="rId14" cstate="print"/>
            <a:stretch>
              <a:fillRect/>
            </a:stretch>
          </p:blipFill>
          <p:spPr>
            <a:xfrm>
              <a:off x="6339839" y="4556759"/>
              <a:ext cx="5193792" cy="826007"/>
            </a:xfrm>
            <a:prstGeom prst="rect">
              <a:avLst/>
            </a:prstGeom>
          </p:spPr>
        </p:pic>
        <p:pic>
          <p:nvPicPr>
            <p:cNvPr id="34" name="object 34"/>
            <p:cNvPicPr/>
            <p:nvPr/>
          </p:nvPicPr>
          <p:blipFill>
            <a:blip r:embed="rId15" cstate="print"/>
            <a:stretch>
              <a:fillRect/>
            </a:stretch>
          </p:blipFill>
          <p:spPr>
            <a:xfrm>
              <a:off x="7562088" y="4596383"/>
              <a:ext cx="2749296" cy="859536"/>
            </a:xfrm>
            <a:prstGeom prst="rect">
              <a:avLst/>
            </a:prstGeom>
          </p:spPr>
        </p:pic>
      </p:grpSp>
      <p:sp>
        <p:nvSpPr>
          <p:cNvPr id="35" name="object 35"/>
          <p:cNvSpPr txBox="1"/>
          <p:nvPr/>
        </p:nvSpPr>
        <p:spPr>
          <a:xfrm>
            <a:off x="6363741" y="4583633"/>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44546A"/>
                </a:solidFill>
                <a:latin typeface="Arial"/>
                <a:cs typeface="Arial"/>
              </a:rPr>
              <a:t>GNN</a:t>
            </a:r>
            <a:r>
              <a:rPr sz="2800" b="1" spc="-15" dirty="0">
                <a:solidFill>
                  <a:srgbClr val="44546A"/>
                </a:solidFill>
                <a:latin typeface="Microsoft YaHei"/>
                <a:cs typeface="Microsoft YaHei"/>
              </a:rPr>
              <a:t>推荐算法</a:t>
            </a:r>
            <a:endParaRPr sz="2800">
              <a:latin typeface="Microsoft YaHei"/>
              <a:cs typeface="Microsoft Ya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基于项目的协同过滤</a:t>
            </a:r>
          </a:p>
        </p:txBody>
      </p:sp>
      <p:sp>
        <p:nvSpPr>
          <p:cNvPr id="3" name="object 3"/>
          <p:cNvSpPr txBox="1"/>
          <p:nvPr/>
        </p:nvSpPr>
        <p:spPr>
          <a:xfrm>
            <a:off x="428512" y="926986"/>
            <a:ext cx="11074400" cy="1346835"/>
          </a:xfrm>
          <a:prstGeom prst="rect">
            <a:avLst/>
          </a:prstGeom>
        </p:spPr>
        <p:txBody>
          <a:bodyPr vert="horz" wrap="square" lIns="0" tIns="27940" rIns="0" bIns="0" rtlCol="0">
            <a:spAutoFit/>
          </a:bodyPr>
          <a:lstStyle/>
          <a:p>
            <a:pPr marL="12700" marR="5080">
              <a:lnSpc>
                <a:spcPct val="145300"/>
              </a:lnSpc>
              <a:spcBef>
                <a:spcPts val="220"/>
              </a:spcBef>
            </a:pPr>
            <a:r>
              <a:rPr sz="2000" dirty="0">
                <a:latin typeface="Microsoft YaHei"/>
                <a:cs typeface="Microsoft YaHei"/>
              </a:rPr>
              <a:t>思想：</a:t>
            </a:r>
            <a:r>
              <a:rPr sz="1800" spc="-5" dirty="0">
                <a:latin typeface="Microsoft YaHei"/>
                <a:cs typeface="Microsoft YaHei"/>
              </a:rPr>
              <a:t>给用户推荐和他们以前喜欢的物品相似的物品，这里所说的相似并非从物品的内容角度出发，而是基于</a:t>
            </a:r>
            <a:r>
              <a:rPr sz="1800" dirty="0">
                <a:latin typeface="Microsoft YaHei"/>
                <a:cs typeface="Microsoft YaHei"/>
              </a:rPr>
              <a:t>一种假设：喜欢物品</a:t>
            </a:r>
            <a:r>
              <a:rPr sz="1800" spc="-10" dirty="0">
                <a:latin typeface="Arial"/>
                <a:cs typeface="Arial"/>
              </a:rPr>
              <a:t>A</a:t>
            </a:r>
            <a:r>
              <a:rPr sz="1800" dirty="0">
                <a:latin typeface="Microsoft YaHei"/>
                <a:cs typeface="Microsoft YaHei"/>
              </a:rPr>
              <a:t>的用户大多也喜欢物品</a:t>
            </a:r>
            <a:r>
              <a:rPr sz="1800" spc="-10" dirty="0">
                <a:latin typeface="Arial"/>
                <a:cs typeface="Arial"/>
              </a:rPr>
              <a:t>B</a:t>
            </a:r>
            <a:r>
              <a:rPr sz="1800" dirty="0">
                <a:latin typeface="Microsoft YaHei"/>
                <a:cs typeface="Microsoft YaHei"/>
              </a:rPr>
              <a:t>代表着物品</a:t>
            </a:r>
            <a:r>
              <a:rPr sz="1800" spc="-10" dirty="0">
                <a:latin typeface="Arial"/>
                <a:cs typeface="Arial"/>
              </a:rPr>
              <a:t>A</a:t>
            </a:r>
            <a:r>
              <a:rPr sz="1800" dirty="0">
                <a:latin typeface="Microsoft YaHei"/>
                <a:cs typeface="Microsoft YaHei"/>
              </a:rPr>
              <a:t>和物品</a:t>
            </a:r>
            <a:r>
              <a:rPr sz="1800" spc="-10" dirty="0">
                <a:latin typeface="Arial"/>
                <a:cs typeface="Arial"/>
              </a:rPr>
              <a:t>B</a:t>
            </a:r>
            <a:r>
              <a:rPr sz="1800" spc="-20" dirty="0">
                <a:latin typeface="Microsoft YaHei"/>
                <a:cs typeface="Microsoft YaHei"/>
              </a:rPr>
              <a:t>相似。</a:t>
            </a:r>
            <a:endParaRPr sz="1800">
              <a:latin typeface="Microsoft YaHei"/>
              <a:cs typeface="Microsoft YaHei"/>
            </a:endParaRPr>
          </a:p>
          <a:p>
            <a:pPr marL="12700">
              <a:lnSpc>
                <a:spcPct val="100000"/>
              </a:lnSpc>
              <a:spcBef>
                <a:spcPts val="1145"/>
              </a:spcBef>
            </a:pPr>
            <a:r>
              <a:rPr sz="2000" dirty="0">
                <a:latin typeface="Microsoft YaHei"/>
                <a:cs typeface="Microsoft YaHei"/>
              </a:rPr>
              <a:t>步骤</a:t>
            </a:r>
            <a:r>
              <a:rPr sz="2000" spc="-10" dirty="0">
                <a:latin typeface="Microsoft YaHei"/>
                <a:cs typeface="Microsoft YaHei"/>
              </a:rPr>
              <a:t>：（</a:t>
            </a:r>
            <a:r>
              <a:rPr sz="2000" spc="-10" dirty="0">
                <a:latin typeface="Arial"/>
                <a:cs typeface="Arial"/>
              </a:rPr>
              <a:t>1</a:t>
            </a:r>
            <a:r>
              <a:rPr sz="2000" spc="-10" dirty="0">
                <a:latin typeface="Microsoft YaHei"/>
                <a:cs typeface="Microsoft YaHei"/>
              </a:rPr>
              <a:t>）</a:t>
            </a:r>
            <a:r>
              <a:rPr sz="1800" dirty="0">
                <a:latin typeface="Microsoft YaHei"/>
                <a:cs typeface="Microsoft YaHei"/>
              </a:rPr>
              <a:t>计算物品相似度，选出最相似的</a:t>
            </a:r>
            <a:r>
              <a:rPr sz="1800" dirty="0">
                <a:latin typeface="Arial"/>
                <a:cs typeface="Arial"/>
              </a:rPr>
              <a:t>N</a:t>
            </a:r>
            <a:r>
              <a:rPr sz="1800" spc="-5" dirty="0">
                <a:latin typeface="Microsoft YaHei"/>
                <a:cs typeface="Microsoft YaHei"/>
              </a:rPr>
              <a:t>个物品；</a:t>
            </a:r>
            <a:r>
              <a:rPr sz="2000" spc="-10" dirty="0">
                <a:latin typeface="Microsoft YaHei"/>
                <a:cs typeface="Microsoft YaHei"/>
              </a:rPr>
              <a:t>（</a:t>
            </a:r>
            <a:r>
              <a:rPr sz="2000" spc="-10" dirty="0">
                <a:latin typeface="Arial"/>
                <a:cs typeface="Arial"/>
              </a:rPr>
              <a:t>2</a:t>
            </a:r>
            <a:r>
              <a:rPr sz="2000" spc="-10" dirty="0">
                <a:latin typeface="Microsoft YaHei"/>
                <a:cs typeface="Microsoft YaHei"/>
              </a:rPr>
              <a:t>）</a:t>
            </a:r>
            <a:r>
              <a:rPr sz="2000" spc="-5" dirty="0">
                <a:latin typeface="Microsoft YaHei"/>
                <a:cs typeface="Microsoft YaHei"/>
              </a:rPr>
              <a:t>根据相似度计算用户评分。</a:t>
            </a:r>
            <a:endParaRPr sz="2000">
              <a:latin typeface="Microsoft YaHei"/>
              <a:cs typeface="Microsoft YaHei"/>
            </a:endParaRPr>
          </a:p>
        </p:txBody>
      </p:sp>
      <p:pic>
        <p:nvPicPr>
          <p:cNvPr id="4" name="object 4"/>
          <p:cNvPicPr/>
          <p:nvPr/>
        </p:nvPicPr>
        <p:blipFill>
          <a:blip r:embed="rId2" cstate="print"/>
          <a:stretch>
            <a:fillRect/>
          </a:stretch>
        </p:blipFill>
        <p:spPr>
          <a:xfrm>
            <a:off x="805267" y="2527899"/>
            <a:ext cx="10471148" cy="3867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3683000" cy="513080"/>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FFFF"/>
                </a:solidFill>
                <a:latin typeface="Microsoft YaHei"/>
                <a:cs typeface="Microsoft YaHei"/>
              </a:rPr>
              <a:t>基于项目的协同过滤</a:t>
            </a:r>
            <a:endParaRPr sz="3200">
              <a:latin typeface="Microsoft YaHei"/>
              <a:cs typeface="Microsoft YaHei"/>
            </a:endParaRPr>
          </a:p>
        </p:txBody>
      </p:sp>
      <p:sp>
        <p:nvSpPr>
          <p:cNvPr id="3" name="object 3"/>
          <p:cNvSpPr txBox="1"/>
          <p:nvPr/>
        </p:nvSpPr>
        <p:spPr>
          <a:xfrm>
            <a:off x="428512" y="1080515"/>
            <a:ext cx="332740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Microsoft YaHei"/>
                <a:cs typeface="Microsoft YaHei"/>
              </a:rPr>
              <a:t>项目相似度评价：余弦相似度</a:t>
            </a:r>
            <a:endParaRPr sz="2000">
              <a:latin typeface="Microsoft YaHei"/>
              <a:cs typeface="Microsoft YaHei"/>
            </a:endParaRPr>
          </a:p>
        </p:txBody>
      </p:sp>
      <p:pic>
        <p:nvPicPr>
          <p:cNvPr id="4" name="object 4"/>
          <p:cNvPicPr/>
          <p:nvPr/>
        </p:nvPicPr>
        <p:blipFill>
          <a:blip r:embed="rId2" cstate="print"/>
          <a:stretch>
            <a:fillRect/>
          </a:stretch>
        </p:blipFill>
        <p:spPr>
          <a:xfrm>
            <a:off x="4768588" y="1535111"/>
            <a:ext cx="6553200" cy="4876799"/>
          </a:xfrm>
          <a:prstGeom prst="rect">
            <a:avLst/>
          </a:prstGeom>
        </p:spPr>
      </p:pic>
      <p:pic>
        <p:nvPicPr>
          <p:cNvPr id="5" name="object 5"/>
          <p:cNvPicPr/>
          <p:nvPr/>
        </p:nvPicPr>
        <p:blipFill>
          <a:blip r:embed="rId3" cstate="print"/>
          <a:stretch>
            <a:fillRect/>
          </a:stretch>
        </p:blipFill>
        <p:spPr>
          <a:xfrm>
            <a:off x="555307" y="3024679"/>
            <a:ext cx="3663949" cy="120025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62483"/>
            <a:ext cx="6409055" cy="513080"/>
          </a:xfrm>
          <a:prstGeom prst="rect">
            <a:avLst/>
          </a:prstGeom>
        </p:spPr>
        <p:txBody>
          <a:bodyPr vert="horz" wrap="square" lIns="0" tIns="12700" rIns="0" bIns="0" rtlCol="0">
            <a:spAutoFit/>
          </a:bodyPr>
          <a:lstStyle/>
          <a:p>
            <a:pPr marL="12700">
              <a:lnSpc>
                <a:spcPct val="100000"/>
              </a:lnSpc>
              <a:spcBef>
                <a:spcPts val="100"/>
              </a:spcBef>
            </a:pPr>
            <a:r>
              <a:rPr spc="-20" dirty="0">
                <a:latin typeface="Microsoft YaHei"/>
                <a:cs typeface="Microsoft YaHei"/>
              </a:rPr>
              <a:t>矩阵分解 </a:t>
            </a:r>
            <a:r>
              <a:rPr dirty="0">
                <a:latin typeface="Microsoft YaHei"/>
                <a:cs typeface="Microsoft YaHei"/>
              </a:rPr>
              <a:t>（</a:t>
            </a:r>
            <a:r>
              <a:rPr dirty="0"/>
              <a:t>Matrix</a:t>
            </a:r>
            <a:r>
              <a:rPr spc="-25" dirty="0"/>
              <a:t> </a:t>
            </a:r>
            <a:r>
              <a:rPr spc="-10" dirty="0"/>
              <a:t>Factorization</a:t>
            </a:r>
            <a:r>
              <a:rPr spc="-10" dirty="0">
                <a:latin typeface="Microsoft YaHei"/>
                <a:cs typeface="Microsoft YaHei"/>
              </a:rPr>
              <a:t>）</a:t>
            </a:r>
          </a:p>
        </p:txBody>
      </p:sp>
      <p:sp>
        <p:nvSpPr>
          <p:cNvPr id="3" name="object 3"/>
          <p:cNvSpPr txBox="1"/>
          <p:nvPr/>
        </p:nvSpPr>
        <p:spPr>
          <a:xfrm>
            <a:off x="428512" y="1119123"/>
            <a:ext cx="8562975"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C00000"/>
                </a:solidFill>
                <a:latin typeface="Microsoft YaHei"/>
                <a:cs typeface="Microsoft YaHei"/>
              </a:rPr>
              <a:t>奇异值分解（</a:t>
            </a:r>
            <a:r>
              <a:rPr sz="2800" b="1" dirty="0">
                <a:solidFill>
                  <a:srgbClr val="C00000"/>
                </a:solidFill>
                <a:latin typeface="Arial"/>
                <a:cs typeface="Arial"/>
              </a:rPr>
              <a:t>Singular</a:t>
            </a:r>
            <a:r>
              <a:rPr sz="2800" b="1" spc="-140" dirty="0">
                <a:solidFill>
                  <a:srgbClr val="C00000"/>
                </a:solidFill>
                <a:latin typeface="Arial"/>
                <a:cs typeface="Arial"/>
              </a:rPr>
              <a:t> </a:t>
            </a:r>
            <a:r>
              <a:rPr sz="2800" b="1" spc="-10" dirty="0">
                <a:solidFill>
                  <a:srgbClr val="C00000"/>
                </a:solidFill>
                <a:latin typeface="Arial"/>
                <a:cs typeface="Arial"/>
              </a:rPr>
              <a:t>Value</a:t>
            </a:r>
            <a:r>
              <a:rPr sz="2800" b="1" spc="-130" dirty="0">
                <a:solidFill>
                  <a:srgbClr val="C00000"/>
                </a:solidFill>
                <a:latin typeface="Arial"/>
                <a:cs typeface="Arial"/>
              </a:rPr>
              <a:t> </a:t>
            </a:r>
            <a:r>
              <a:rPr sz="2800" b="1" dirty="0">
                <a:solidFill>
                  <a:srgbClr val="C00000"/>
                </a:solidFill>
                <a:latin typeface="Arial"/>
                <a:cs typeface="Arial"/>
              </a:rPr>
              <a:t>Decomposition</a:t>
            </a:r>
            <a:r>
              <a:rPr sz="2800" b="1" spc="-70" dirty="0">
                <a:solidFill>
                  <a:srgbClr val="C00000"/>
                </a:solidFill>
                <a:latin typeface="Arial"/>
                <a:cs typeface="Arial"/>
              </a:rPr>
              <a:t>, </a:t>
            </a:r>
            <a:r>
              <a:rPr sz="2800" b="1" spc="-20" dirty="0">
                <a:solidFill>
                  <a:srgbClr val="C00000"/>
                </a:solidFill>
                <a:latin typeface="Arial"/>
                <a:cs typeface="Arial"/>
              </a:rPr>
              <a:t>SVD</a:t>
            </a:r>
            <a:r>
              <a:rPr sz="2800" b="1" spc="-20" dirty="0">
                <a:solidFill>
                  <a:srgbClr val="C00000"/>
                </a:solidFill>
                <a:latin typeface="Microsoft YaHei"/>
                <a:cs typeface="Microsoft YaHei"/>
              </a:rPr>
              <a:t>）</a:t>
            </a:r>
            <a:endParaRPr sz="2800">
              <a:latin typeface="Microsoft YaHei"/>
              <a:cs typeface="Microsoft YaHei"/>
            </a:endParaRPr>
          </a:p>
        </p:txBody>
      </p:sp>
      <p:sp>
        <p:nvSpPr>
          <p:cNvPr id="4" name="object 4"/>
          <p:cNvSpPr txBox="1"/>
          <p:nvPr/>
        </p:nvSpPr>
        <p:spPr>
          <a:xfrm>
            <a:off x="428512" y="5510276"/>
            <a:ext cx="10609580" cy="1147445"/>
          </a:xfrm>
          <a:prstGeom prst="rect">
            <a:avLst/>
          </a:prstGeom>
        </p:spPr>
        <p:txBody>
          <a:bodyPr vert="horz" wrap="square" lIns="0" tIns="12700" rIns="0" bIns="0" rtlCol="0">
            <a:spAutoFit/>
          </a:bodyPr>
          <a:lstStyle/>
          <a:p>
            <a:pPr marL="12700" marR="5080">
              <a:lnSpc>
                <a:spcPct val="153300"/>
              </a:lnSpc>
              <a:spcBef>
                <a:spcPts val="100"/>
              </a:spcBef>
            </a:pPr>
            <a:r>
              <a:rPr sz="2400" dirty="0">
                <a:solidFill>
                  <a:srgbClr val="C00000"/>
                </a:solidFill>
                <a:latin typeface="Arial"/>
                <a:cs typeface="Arial"/>
              </a:rPr>
              <a:t>Note</a:t>
            </a:r>
            <a:r>
              <a:rPr sz="2400" spc="-35" dirty="0">
                <a:solidFill>
                  <a:srgbClr val="C00000"/>
                </a:solidFill>
                <a:latin typeface="Arial"/>
                <a:cs typeface="Arial"/>
              </a:rPr>
              <a:t>: </a:t>
            </a:r>
            <a:r>
              <a:rPr sz="2400" dirty="0">
                <a:solidFill>
                  <a:srgbClr val="C00000"/>
                </a:solidFill>
                <a:latin typeface="Microsoft YaHei"/>
                <a:cs typeface="Microsoft YaHei"/>
              </a:rPr>
              <a:t>要求矩阵是稠密的，即矩阵里的元素要非空，否则就不能运用</a:t>
            </a:r>
            <a:r>
              <a:rPr sz="2400" spc="-25" dirty="0">
                <a:solidFill>
                  <a:srgbClr val="C00000"/>
                </a:solidFill>
                <a:latin typeface="Arial"/>
                <a:cs typeface="Arial"/>
              </a:rPr>
              <a:t>SVD</a:t>
            </a:r>
            <a:r>
              <a:rPr sz="2400" spc="-20" dirty="0">
                <a:solidFill>
                  <a:srgbClr val="C00000"/>
                </a:solidFill>
                <a:latin typeface="Microsoft YaHei"/>
                <a:cs typeface="Microsoft YaHei"/>
              </a:rPr>
              <a:t>分解。</a:t>
            </a:r>
            <a:r>
              <a:rPr sz="2400" spc="-5" dirty="0">
                <a:solidFill>
                  <a:srgbClr val="C00000"/>
                </a:solidFill>
                <a:latin typeface="Microsoft YaHei"/>
                <a:cs typeface="Microsoft YaHei"/>
              </a:rPr>
              <a:t>对于缺失值，先用均值或者其他统计学方法来填充矩阵</a:t>
            </a:r>
            <a:endParaRPr sz="2400">
              <a:latin typeface="Microsoft YaHei"/>
              <a:cs typeface="Microsoft YaHei"/>
            </a:endParaRPr>
          </a:p>
        </p:txBody>
      </p:sp>
      <p:pic>
        <p:nvPicPr>
          <p:cNvPr id="5" name="object 5"/>
          <p:cNvPicPr/>
          <p:nvPr/>
        </p:nvPicPr>
        <p:blipFill>
          <a:blip r:embed="rId2" cstate="print"/>
          <a:stretch>
            <a:fillRect/>
          </a:stretch>
        </p:blipFill>
        <p:spPr>
          <a:xfrm>
            <a:off x="232008" y="2518702"/>
            <a:ext cx="11573780" cy="20806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62483"/>
            <a:ext cx="6409055" cy="513080"/>
          </a:xfrm>
          <a:prstGeom prst="rect">
            <a:avLst/>
          </a:prstGeom>
        </p:spPr>
        <p:txBody>
          <a:bodyPr vert="horz" wrap="square" lIns="0" tIns="12700" rIns="0" bIns="0" rtlCol="0">
            <a:spAutoFit/>
          </a:bodyPr>
          <a:lstStyle/>
          <a:p>
            <a:pPr marL="12700">
              <a:lnSpc>
                <a:spcPct val="100000"/>
              </a:lnSpc>
              <a:spcBef>
                <a:spcPts val="100"/>
              </a:spcBef>
            </a:pPr>
            <a:r>
              <a:rPr spc="-20" dirty="0">
                <a:latin typeface="Microsoft YaHei"/>
                <a:cs typeface="Microsoft YaHei"/>
              </a:rPr>
              <a:t>矩阵分解 </a:t>
            </a:r>
            <a:r>
              <a:rPr dirty="0">
                <a:latin typeface="Microsoft YaHei"/>
                <a:cs typeface="Microsoft YaHei"/>
              </a:rPr>
              <a:t>（</a:t>
            </a:r>
            <a:r>
              <a:rPr dirty="0"/>
              <a:t>Matrix</a:t>
            </a:r>
            <a:r>
              <a:rPr spc="-25" dirty="0"/>
              <a:t> </a:t>
            </a:r>
            <a:r>
              <a:rPr spc="-10" dirty="0"/>
              <a:t>Factorization</a:t>
            </a:r>
            <a:r>
              <a:rPr spc="-10" dirty="0">
                <a:latin typeface="Microsoft YaHei"/>
                <a:cs typeface="Microsoft YaHei"/>
              </a:rPr>
              <a:t>）</a:t>
            </a:r>
          </a:p>
        </p:txBody>
      </p:sp>
      <p:pic>
        <p:nvPicPr>
          <p:cNvPr id="3" name="object 3"/>
          <p:cNvPicPr/>
          <p:nvPr/>
        </p:nvPicPr>
        <p:blipFill>
          <a:blip r:embed="rId2" cstate="print"/>
          <a:stretch>
            <a:fillRect/>
          </a:stretch>
        </p:blipFill>
        <p:spPr>
          <a:xfrm>
            <a:off x="65548" y="1018472"/>
            <a:ext cx="11995354" cy="5407741"/>
          </a:xfrm>
          <a:prstGeom prst="rect">
            <a:avLst/>
          </a:prstGeom>
        </p:spPr>
      </p:pic>
      <p:sp>
        <p:nvSpPr>
          <p:cNvPr id="4" name="object 4"/>
          <p:cNvSpPr txBox="1"/>
          <p:nvPr/>
        </p:nvSpPr>
        <p:spPr>
          <a:xfrm>
            <a:off x="383540" y="5676557"/>
            <a:ext cx="4705350" cy="495300"/>
          </a:xfrm>
          <a:prstGeom prst="rect">
            <a:avLst/>
          </a:prstGeom>
        </p:spPr>
        <p:txBody>
          <a:bodyPr vert="horz" wrap="square" lIns="0" tIns="33020" rIns="0" bIns="0" rtlCol="0">
            <a:spAutoFit/>
          </a:bodyPr>
          <a:lstStyle/>
          <a:p>
            <a:pPr marL="12700">
              <a:lnSpc>
                <a:spcPct val="100000"/>
              </a:lnSpc>
              <a:spcBef>
                <a:spcPts val="260"/>
              </a:spcBef>
            </a:pPr>
            <a:r>
              <a:rPr sz="2800" b="1" spc="-20" dirty="0">
                <a:solidFill>
                  <a:srgbClr val="C00000"/>
                </a:solidFill>
                <a:latin typeface="Arial"/>
                <a:cs typeface="Arial"/>
              </a:rPr>
              <a:t>FunkSVD</a:t>
            </a:r>
            <a:r>
              <a:rPr sz="2800" b="1" spc="-20" dirty="0">
                <a:solidFill>
                  <a:srgbClr val="C00000"/>
                </a:solidFill>
                <a:latin typeface="Microsoft YaHei"/>
                <a:cs typeface="Microsoft YaHei"/>
              </a:rPr>
              <a:t>：</a:t>
            </a:r>
            <a:r>
              <a:rPr sz="2400" spc="-10" dirty="0">
                <a:latin typeface="Microsoft YaHei"/>
                <a:cs typeface="Microsoft YaHei"/>
              </a:rPr>
              <a:t>将用户项目矩阵分解</a:t>
            </a:r>
            <a:endParaRPr sz="2400">
              <a:latin typeface="Microsoft YaHei"/>
              <a:cs typeface="Microsoft YaHei"/>
            </a:endParaRPr>
          </a:p>
        </p:txBody>
      </p:sp>
      <p:sp>
        <p:nvSpPr>
          <p:cNvPr id="5" name="object 5"/>
          <p:cNvSpPr txBox="1"/>
          <p:nvPr/>
        </p:nvSpPr>
        <p:spPr>
          <a:xfrm>
            <a:off x="383540" y="6303333"/>
            <a:ext cx="3853179" cy="427990"/>
          </a:xfrm>
          <a:prstGeom prst="rect">
            <a:avLst/>
          </a:prstGeom>
        </p:spPr>
        <p:txBody>
          <a:bodyPr vert="horz" wrap="square" lIns="0" tIns="30480" rIns="0" bIns="0" rtlCol="0">
            <a:spAutoFit/>
          </a:bodyPr>
          <a:lstStyle/>
          <a:p>
            <a:pPr marL="12700">
              <a:lnSpc>
                <a:spcPct val="100000"/>
              </a:lnSpc>
              <a:spcBef>
                <a:spcPts val="240"/>
              </a:spcBef>
            </a:pPr>
            <a:r>
              <a:rPr sz="2400" dirty="0">
                <a:latin typeface="Microsoft YaHei"/>
                <a:cs typeface="Microsoft YaHei"/>
              </a:rPr>
              <a:t>为</a:t>
            </a:r>
            <a:r>
              <a:rPr sz="2400" spc="-20" dirty="0">
                <a:latin typeface="Arial"/>
                <a:cs typeface="Arial"/>
              </a:rPr>
              <a:t>2</a:t>
            </a:r>
            <a:r>
              <a:rPr sz="2400" spc="-5" dirty="0">
                <a:latin typeface="Microsoft YaHei"/>
                <a:cs typeface="Microsoft YaHei"/>
              </a:rPr>
              <a:t>个低秩的用户、项目矩阵</a:t>
            </a:r>
            <a:endParaRPr sz="2400">
              <a:latin typeface="Microsoft YaHei"/>
              <a:cs typeface="Microsoft YaHe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62483"/>
            <a:ext cx="6409055" cy="513080"/>
          </a:xfrm>
          <a:prstGeom prst="rect">
            <a:avLst/>
          </a:prstGeom>
        </p:spPr>
        <p:txBody>
          <a:bodyPr vert="horz" wrap="square" lIns="0" tIns="12700" rIns="0" bIns="0" rtlCol="0">
            <a:spAutoFit/>
          </a:bodyPr>
          <a:lstStyle/>
          <a:p>
            <a:pPr marL="12700">
              <a:lnSpc>
                <a:spcPct val="100000"/>
              </a:lnSpc>
              <a:spcBef>
                <a:spcPts val="100"/>
              </a:spcBef>
            </a:pPr>
            <a:r>
              <a:rPr spc="-20" dirty="0">
                <a:latin typeface="Microsoft YaHei"/>
                <a:cs typeface="Microsoft YaHei"/>
              </a:rPr>
              <a:t>矩阵分解 </a:t>
            </a:r>
            <a:r>
              <a:rPr dirty="0">
                <a:latin typeface="Microsoft YaHei"/>
                <a:cs typeface="Microsoft YaHei"/>
              </a:rPr>
              <a:t>（</a:t>
            </a:r>
            <a:r>
              <a:rPr dirty="0"/>
              <a:t>Matrix</a:t>
            </a:r>
            <a:r>
              <a:rPr spc="-25" dirty="0"/>
              <a:t> </a:t>
            </a:r>
            <a:r>
              <a:rPr spc="-10" dirty="0"/>
              <a:t>Factorization</a:t>
            </a:r>
            <a:r>
              <a:rPr spc="-10" dirty="0">
                <a:latin typeface="Microsoft YaHei"/>
                <a:cs typeface="Microsoft YaHei"/>
              </a:rPr>
              <a:t>）</a:t>
            </a:r>
          </a:p>
        </p:txBody>
      </p:sp>
      <p:pic>
        <p:nvPicPr>
          <p:cNvPr id="3" name="object 3"/>
          <p:cNvPicPr/>
          <p:nvPr/>
        </p:nvPicPr>
        <p:blipFill>
          <a:blip r:embed="rId2" cstate="print"/>
          <a:stretch>
            <a:fillRect/>
          </a:stretch>
        </p:blipFill>
        <p:spPr>
          <a:xfrm>
            <a:off x="132058" y="833887"/>
            <a:ext cx="11829903" cy="5559245"/>
          </a:xfrm>
          <a:prstGeom prst="rect">
            <a:avLst/>
          </a:prstGeom>
        </p:spPr>
      </p:pic>
      <p:sp>
        <p:nvSpPr>
          <p:cNvPr id="4" name="object 4"/>
          <p:cNvSpPr txBox="1"/>
          <p:nvPr/>
        </p:nvSpPr>
        <p:spPr>
          <a:xfrm>
            <a:off x="383540" y="5676557"/>
            <a:ext cx="4705350" cy="495300"/>
          </a:xfrm>
          <a:prstGeom prst="rect">
            <a:avLst/>
          </a:prstGeom>
        </p:spPr>
        <p:txBody>
          <a:bodyPr vert="horz" wrap="square" lIns="0" tIns="33020" rIns="0" bIns="0" rtlCol="0">
            <a:spAutoFit/>
          </a:bodyPr>
          <a:lstStyle/>
          <a:p>
            <a:pPr marL="12700">
              <a:lnSpc>
                <a:spcPct val="100000"/>
              </a:lnSpc>
              <a:spcBef>
                <a:spcPts val="260"/>
              </a:spcBef>
            </a:pPr>
            <a:r>
              <a:rPr sz="2800" b="1" spc="-20" dirty="0">
                <a:solidFill>
                  <a:srgbClr val="C00000"/>
                </a:solidFill>
                <a:latin typeface="Arial"/>
                <a:cs typeface="Arial"/>
              </a:rPr>
              <a:t>FunkSVD</a:t>
            </a:r>
            <a:r>
              <a:rPr sz="2800" b="1" spc="-20" dirty="0">
                <a:solidFill>
                  <a:srgbClr val="C00000"/>
                </a:solidFill>
                <a:latin typeface="Microsoft YaHei"/>
                <a:cs typeface="Microsoft YaHei"/>
              </a:rPr>
              <a:t>：</a:t>
            </a:r>
            <a:r>
              <a:rPr sz="2400" spc="-10" dirty="0">
                <a:latin typeface="Microsoft YaHei"/>
                <a:cs typeface="Microsoft YaHei"/>
              </a:rPr>
              <a:t>将用户项目矩阵分解</a:t>
            </a:r>
            <a:endParaRPr sz="2400">
              <a:latin typeface="Microsoft YaHei"/>
              <a:cs typeface="Microsoft YaHei"/>
            </a:endParaRPr>
          </a:p>
        </p:txBody>
      </p:sp>
      <p:sp>
        <p:nvSpPr>
          <p:cNvPr id="5" name="object 5"/>
          <p:cNvSpPr txBox="1"/>
          <p:nvPr/>
        </p:nvSpPr>
        <p:spPr>
          <a:xfrm>
            <a:off x="383540" y="6303333"/>
            <a:ext cx="3853179" cy="427990"/>
          </a:xfrm>
          <a:prstGeom prst="rect">
            <a:avLst/>
          </a:prstGeom>
        </p:spPr>
        <p:txBody>
          <a:bodyPr vert="horz" wrap="square" lIns="0" tIns="30480" rIns="0" bIns="0" rtlCol="0">
            <a:spAutoFit/>
          </a:bodyPr>
          <a:lstStyle/>
          <a:p>
            <a:pPr marL="12700">
              <a:lnSpc>
                <a:spcPct val="100000"/>
              </a:lnSpc>
              <a:spcBef>
                <a:spcPts val="240"/>
              </a:spcBef>
            </a:pPr>
            <a:r>
              <a:rPr sz="2400" dirty="0">
                <a:latin typeface="Microsoft YaHei"/>
                <a:cs typeface="Microsoft YaHei"/>
              </a:rPr>
              <a:t>为</a:t>
            </a:r>
            <a:r>
              <a:rPr sz="2400" spc="-20" dirty="0">
                <a:latin typeface="Arial"/>
                <a:cs typeface="Arial"/>
              </a:rPr>
              <a:t>2</a:t>
            </a:r>
            <a:r>
              <a:rPr sz="2400" spc="-5" dirty="0">
                <a:latin typeface="Microsoft YaHei"/>
                <a:cs typeface="Microsoft YaHei"/>
              </a:rPr>
              <a:t>个低秩的用户、项目矩阵</a:t>
            </a:r>
            <a:endParaRPr sz="2400">
              <a:latin typeface="Microsoft YaHei"/>
              <a:cs typeface="Microsoft YaHe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62483"/>
            <a:ext cx="6409055" cy="513080"/>
          </a:xfrm>
          <a:prstGeom prst="rect">
            <a:avLst/>
          </a:prstGeom>
        </p:spPr>
        <p:txBody>
          <a:bodyPr vert="horz" wrap="square" lIns="0" tIns="12700" rIns="0" bIns="0" rtlCol="0">
            <a:spAutoFit/>
          </a:bodyPr>
          <a:lstStyle/>
          <a:p>
            <a:pPr marL="12700">
              <a:lnSpc>
                <a:spcPct val="100000"/>
              </a:lnSpc>
              <a:spcBef>
                <a:spcPts val="100"/>
              </a:spcBef>
            </a:pPr>
            <a:r>
              <a:rPr spc="-20" dirty="0">
                <a:latin typeface="Microsoft YaHei"/>
                <a:cs typeface="Microsoft YaHei"/>
              </a:rPr>
              <a:t>矩阵分解 </a:t>
            </a:r>
            <a:r>
              <a:rPr dirty="0">
                <a:latin typeface="Microsoft YaHei"/>
                <a:cs typeface="Microsoft YaHei"/>
              </a:rPr>
              <a:t>（</a:t>
            </a:r>
            <a:r>
              <a:rPr dirty="0"/>
              <a:t>Matrix</a:t>
            </a:r>
            <a:r>
              <a:rPr spc="-25" dirty="0"/>
              <a:t> </a:t>
            </a:r>
            <a:r>
              <a:rPr spc="-10" dirty="0"/>
              <a:t>Factorization</a:t>
            </a:r>
            <a:r>
              <a:rPr spc="-10" dirty="0">
                <a:latin typeface="Microsoft YaHei"/>
                <a:cs typeface="Microsoft YaHei"/>
              </a:rPr>
              <a:t>）</a:t>
            </a:r>
          </a:p>
        </p:txBody>
      </p:sp>
      <p:sp>
        <p:nvSpPr>
          <p:cNvPr id="3" name="object 3"/>
          <p:cNvSpPr txBox="1"/>
          <p:nvPr/>
        </p:nvSpPr>
        <p:spPr>
          <a:xfrm>
            <a:off x="580608" y="1353820"/>
            <a:ext cx="10112375" cy="4493895"/>
          </a:xfrm>
          <a:prstGeom prst="rect">
            <a:avLst/>
          </a:prstGeom>
        </p:spPr>
        <p:txBody>
          <a:bodyPr vert="horz" wrap="square" lIns="0" tIns="219710" rIns="0" bIns="0" rtlCol="0">
            <a:spAutoFit/>
          </a:bodyPr>
          <a:lstStyle/>
          <a:p>
            <a:pPr marL="354965" indent="-342265">
              <a:lnSpc>
                <a:spcPct val="100000"/>
              </a:lnSpc>
              <a:spcBef>
                <a:spcPts val="1730"/>
              </a:spcBef>
              <a:buFont typeface="Arial"/>
              <a:buChar char="•"/>
              <a:tabLst>
                <a:tab pos="354965" algn="l"/>
              </a:tabLst>
            </a:pPr>
            <a:r>
              <a:rPr sz="2800" dirty="0">
                <a:solidFill>
                  <a:srgbClr val="C00000"/>
                </a:solidFill>
                <a:latin typeface="Microsoft YaHei"/>
                <a:cs typeface="Microsoft YaHei"/>
              </a:rPr>
              <a:t>带正则项的</a:t>
            </a:r>
            <a:r>
              <a:rPr sz="2800" spc="-10" dirty="0">
                <a:solidFill>
                  <a:srgbClr val="C00000"/>
                </a:solidFill>
                <a:latin typeface="Arial"/>
                <a:cs typeface="Arial"/>
              </a:rPr>
              <a:t>FunkSVD</a:t>
            </a:r>
            <a:r>
              <a:rPr sz="2800" spc="-10" dirty="0">
                <a:latin typeface="Microsoft YaHei"/>
                <a:cs typeface="Microsoft YaHei"/>
              </a:rPr>
              <a:t>：避免对观测数据过拟合</a:t>
            </a:r>
            <a:endParaRPr sz="2800">
              <a:latin typeface="Microsoft YaHei"/>
              <a:cs typeface="Microsoft YaHei"/>
            </a:endParaRPr>
          </a:p>
          <a:p>
            <a:pPr marL="354965" indent="-342265">
              <a:lnSpc>
                <a:spcPct val="100000"/>
              </a:lnSpc>
              <a:spcBef>
                <a:spcPts val="1630"/>
              </a:spcBef>
              <a:buFont typeface="Arial"/>
              <a:buChar char="•"/>
              <a:tabLst>
                <a:tab pos="354965" algn="l"/>
              </a:tabLst>
            </a:pPr>
            <a:r>
              <a:rPr sz="2800" dirty="0">
                <a:solidFill>
                  <a:srgbClr val="C00000"/>
                </a:solidFill>
                <a:latin typeface="Microsoft YaHei"/>
                <a:cs typeface="Microsoft YaHei"/>
              </a:rPr>
              <a:t>概率矩阵分解</a:t>
            </a:r>
            <a:r>
              <a:rPr sz="2800" dirty="0">
                <a:solidFill>
                  <a:srgbClr val="C00000"/>
                </a:solidFill>
                <a:latin typeface="Arial"/>
                <a:cs typeface="Arial"/>
              </a:rPr>
              <a:t>PMF</a:t>
            </a:r>
            <a:r>
              <a:rPr sz="2800" spc="-40" dirty="0">
                <a:latin typeface="Microsoft YaHei"/>
                <a:cs typeface="Microsoft YaHei"/>
              </a:rPr>
              <a:t>： </a:t>
            </a:r>
            <a:r>
              <a:rPr sz="2800" spc="-10" dirty="0">
                <a:latin typeface="Arial"/>
                <a:cs typeface="Arial"/>
              </a:rPr>
              <a:t>FunkSVD</a:t>
            </a:r>
            <a:r>
              <a:rPr sz="2800" spc="-10" dirty="0">
                <a:latin typeface="Microsoft YaHei"/>
                <a:cs typeface="Microsoft YaHei"/>
              </a:rPr>
              <a:t>的概率解释版本</a:t>
            </a:r>
            <a:endParaRPr sz="2800">
              <a:latin typeface="Microsoft YaHei"/>
              <a:cs typeface="Microsoft YaHei"/>
            </a:endParaRPr>
          </a:p>
          <a:p>
            <a:pPr marL="354965" indent="-342265">
              <a:lnSpc>
                <a:spcPct val="100000"/>
              </a:lnSpc>
              <a:spcBef>
                <a:spcPts val="1730"/>
              </a:spcBef>
              <a:buChar char="•"/>
              <a:tabLst>
                <a:tab pos="354965" algn="l"/>
              </a:tabLst>
            </a:pPr>
            <a:r>
              <a:rPr sz="2800" spc="-10" dirty="0">
                <a:solidFill>
                  <a:srgbClr val="C00000"/>
                </a:solidFill>
                <a:latin typeface="Arial"/>
                <a:cs typeface="Arial"/>
              </a:rPr>
              <a:t>BiasSVD</a:t>
            </a:r>
            <a:r>
              <a:rPr sz="2800" spc="-15" dirty="0">
                <a:latin typeface="Microsoft YaHei"/>
                <a:cs typeface="Microsoft YaHei"/>
              </a:rPr>
              <a:t>：增加评分偏置</a:t>
            </a:r>
            <a:endParaRPr sz="2800">
              <a:latin typeface="Microsoft YaHei"/>
              <a:cs typeface="Microsoft YaHei"/>
            </a:endParaRPr>
          </a:p>
          <a:p>
            <a:pPr marL="354965" indent="-342265">
              <a:lnSpc>
                <a:spcPct val="100000"/>
              </a:lnSpc>
              <a:spcBef>
                <a:spcPts val="1655"/>
              </a:spcBef>
              <a:buChar char="•"/>
              <a:tabLst>
                <a:tab pos="354965" algn="l"/>
              </a:tabLst>
            </a:pPr>
            <a:r>
              <a:rPr sz="2800" spc="-10" dirty="0">
                <a:solidFill>
                  <a:srgbClr val="C00000"/>
                </a:solidFill>
                <a:latin typeface="Arial"/>
                <a:cs typeface="Arial"/>
              </a:rPr>
              <a:t>SVD++</a:t>
            </a:r>
            <a:r>
              <a:rPr sz="2800" spc="-10" dirty="0">
                <a:latin typeface="Microsoft YaHei"/>
                <a:cs typeface="Microsoft YaHei"/>
              </a:rPr>
              <a:t>：评分中增加隐藏信息，如收藏</a:t>
            </a:r>
            <a:endParaRPr sz="2800">
              <a:latin typeface="Microsoft YaHei"/>
              <a:cs typeface="Microsoft YaHei"/>
            </a:endParaRPr>
          </a:p>
          <a:p>
            <a:pPr marL="354965" indent="-342265">
              <a:lnSpc>
                <a:spcPct val="100000"/>
              </a:lnSpc>
              <a:spcBef>
                <a:spcPts val="1635"/>
              </a:spcBef>
              <a:buChar char="•"/>
              <a:tabLst>
                <a:tab pos="354965" algn="l"/>
              </a:tabLst>
            </a:pPr>
            <a:r>
              <a:rPr sz="2800" dirty="0">
                <a:solidFill>
                  <a:srgbClr val="C00000"/>
                </a:solidFill>
                <a:latin typeface="Arial"/>
                <a:cs typeface="Arial"/>
              </a:rPr>
              <a:t>timeSVD</a:t>
            </a:r>
            <a:r>
              <a:rPr sz="2800" spc="-30" dirty="0">
                <a:latin typeface="Microsoft YaHei"/>
                <a:cs typeface="Microsoft YaHei"/>
              </a:rPr>
              <a:t>： 评分建模为时间的函数</a:t>
            </a:r>
            <a:endParaRPr sz="2800">
              <a:latin typeface="Microsoft YaHei"/>
              <a:cs typeface="Microsoft YaHei"/>
            </a:endParaRPr>
          </a:p>
          <a:p>
            <a:pPr marL="354965" indent="-342265">
              <a:lnSpc>
                <a:spcPct val="100000"/>
              </a:lnSpc>
              <a:spcBef>
                <a:spcPts val="1750"/>
              </a:spcBef>
              <a:buChar char="•"/>
              <a:tabLst>
                <a:tab pos="354965" algn="l"/>
              </a:tabLst>
            </a:pPr>
            <a:r>
              <a:rPr sz="2800" spc="-20" dirty="0">
                <a:solidFill>
                  <a:srgbClr val="C00000"/>
                </a:solidFill>
                <a:latin typeface="Arial"/>
                <a:cs typeface="Arial"/>
              </a:rPr>
              <a:t>NMF</a:t>
            </a:r>
            <a:r>
              <a:rPr sz="2800" spc="-15" dirty="0">
                <a:latin typeface="Microsoft YaHei"/>
                <a:cs typeface="Microsoft YaHei"/>
              </a:rPr>
              <a:t>：带有非负约束的矩阵分解</a:t>
            </a:r>
            <a:endParaRPr sz="2800">
              <a:latin typeface="Microsoft YaHei"/>
              <a:cs typeface="Microsoft YaHei"/>
            </a:endParaRPr>
          </a:p>
          <a:p>
            <a:pPr marL="354965" indent="-342265">
              <a:lnSpc>
                <a:spcPct val="100000"/>
              </a:lnSpc>
              <a:spcBef>
                <a:spcPts val="1630"/>
              </a:spcBef>
              <a:buChar char="•"/>
              <a:tabLst>
                <a:tab pos="354965" algn="l"/>
              </a:tabLst>
            </a:pPr>
            <a:r>
              <a:rPr sz="2800" spc="-20" dirty="0">
                <a:solidFill>
                  <a:srgbClr val="C00000"/>
                </a:solidFill>
                <a:latin typeface="Arial"/>
                <a:cs typeface="Arial"/>
              </a:rPr>
              <a:t>ConvMF</a:t>
            </a:r>
            <a:r>
              <a:rPr sz="2800" spc="-10" dirty="0">
                <a:latin typeface="Microsoft YaHei"/>
                <a:cs typeface="Microsoft YaHei"/>
              </a:rPr>
              <a:t>：将</a:t>
            </a:r>
            <a:r>
              <a:rPr sz="2800" spc="-30" dirty="0">
                <a:latin typeface="Arial"/>
                <a:cs typeface="Arial"/>
              </a:rPr>
              <a:t>CNN</a:t>
            </a:r>
            <a:r>
              <a:rPr sz="2800" dirty="0">
                <a:latin typeface="Microsoft YaHei"/>
                <a:cs typeface="Microsoft YaHei"/>
              </a:rPr>
              <a:t>与</a:t>
            </a:r>
            <a:r>
              <a:rPr sz="2800" spc="-25" dirty="0">
                <a:latin typeface="Arial"/>
                <a:cs typeface="Arial"/>
              </a:rPr>
              <a:t>MF</a:t>
            </a:r>
            <a:r>
              <a:rPr sz="2800" spc="-5" dirty="0">
                <a:latin typeface="Microsoft YaHei"/>
                <a:cs typeface="Microsoft YaHei"/>
              </a:rPr>
              <a:t>相结合，捕捉文档推荐中的上下文信息</a:t>
            </a:r>
            <a:endParaRPr sz="2800">
              <a:latin typeface="Microsoft YaHei"/>
              <a:cs typeface="Microsoft YaHe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张量分解</a:t>
            </a:r>
          </a:p>
        </p:txBody>
      </p:sp>
      <p:sp>
        <p:nvSpPr>
          <p:cNvPr id="3" name="object 3"/>
          <p:cNvSpPr txBox="1"/>
          <p:nvPr/>
        </p:nvSpPr>
        <p:spPr>
          <a:xfrm>
            <a:off x="428512" y="1119123"/>
            <a:ext cx="5634990"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C00000"/>
                </a:solidFill>
                <a:latin typeface="Microsoft YaHei"/>
                <a:cs typeface="Microsoft YaHei"/>
              </a:rPr>
              <a:t>张量分解</a:t>
            </a:r>
            <a:r>
              <a:rPr sz="2800" b="1" spc="-20" dirty="0">
                <a:solidFill>
                  <a:srgbClr val="C00000"/>
                </a:solidFill>
                <a:latin typeface="Microsoft YaHei"/>
                <a:cs typeface="Microsoft YaHei"/>
              </a:rPr>
              <a:t>（</a:t>
            </a:r>
            <a:r>
              <a:rPr sz="2800" b="1" spc="-20" dirty="0">
                <a:solidFill>
                  <a:srgbClr val="C00000"/>
                </a:solidFill>
                <a:latin typeface="Arial"/>
                <a:cs typeface="Arial"/>
              </a:rPr>
              <a:t>Tensor</a:t>
            </a:r>
            <a:r>
              <a:rPr sz="2800" b="1" spc="-150" dirty="0">
                <a:solidFill>
                  <a:srgbClr val="C00000"/>
                </a:solidFill>
                <a:latin typeface="Arial"/>
                <a:cs typeface="Arial"/>
              </a:rPr>
              <a:t> </a:t>
            </a:r>
            <a:r>
              <a:rPr sz="2800" b="1" spc="-10" dirty="0">
                <a:solidFill>
                  <a:srgbClr val="C00000"/>
                </a:solidFill>
                <a:latin typeface="Arial"/>
                <a:cs typeface="Arial"/>
              </a:rPr>
              <a:t>Factorization</a:t>
            </a:r>
            <a:r>
              <a:rPr sz="2800" b="1" spc="-10" dirty="0">
                <a:solidFill>
                  <a:srgbClr val="C00000"/>
                </a:solidFill>
                <a:latin typeface="Microsoft YaHei"/>
                <a:cs typeface="Microsoft YaHei"/>
              </a:rPr>
              <a:t>）</a:t>
            </a:r>
            <a:endParaRPr sz="2800">
              <a:latin typeface="Microsoft YaHei"/>
              <a:cs typeface="Microsoft YaHei"/>
            </a:endParaRPr>
          </a:p>
        </p:txBody>
      </p:sp>
      <p:pic>
        <p:nvPicPr>
          <p:cNvPr id="4" name="object 4"/>
          <p:cNvPicPr/>
          <p:nvPr/>
        </p:nvPicPr>
        <p:blipFill>
          <a:blip r:embed="rId2" cstate="print"/>
          <a:stretch>
            <a:fillRect/>
          </a:stretch>
        </p:blipFill>
        <p:spPr>
          <a:xfrm>
            <a:off x="0" y="1986419"/>
            <a:ext cx="12192000" cy="452868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63741" y="1269804"/>
            <a:ext cx="5090795" cy="720090"/>
          </a:xfrm>
          <a:prstGeom prst="rect">
            <a:avLst/>
          </a:prstGeom>
          <a:solidFill>
            <a:srgbClr val="FFFFFF"/>
          </a:solidFill>
        </p:spPr>
        <p:txBody>
          <a:bodyPr vert="horz" wrap="square" lIns="0" tIns="133350" rIns="0" bIns="0" rtlCol="0">
            <a:spAutoFit/>
          </a:bodyPr>
          <a:lstStyle/>
          <a:p>
            <a:pPr algn="ctr">
              <a:lnSpc>
                <a:spcPct val="100000"/>
              </a:lnSpc>
              <a:spcBef>
                <a:spcPts val="1050"/>
              </a:spcBef>
            </a:pPr>
            <a:r>
              <a:rPr sz="2800" b="1" spc="-10" dirty="0">
                <a:solidFill>
                  <a:srgbClr val="44546A"/>
                </a:solidFill>
                <a:latin typeface="Microsoft YaHei"/>
                <a:cs typeface="Microsoft YaHei"/>
              </a:rPr>
              <a:t>推荐系统概述</a:t>
            </a:r>
            <a:endParaRPr sz="2800">
              <a:latin typeface="Microsoft YaHei"/>
              <a:cs typeface="Microsoft YaHei"/>
            </a:endParaRPr>
          </a:p>
        </p:txBody>
      </p:sp>
      <p:grpSp>
        <p:nvGrpSpPr>
          <p:cNvPr id="3" name="object 3"/>
          <p:cNvGrpSpPr/>
          <p:nvPr/>
        </p:nvGrpSpPr>
        <p:grpSpPr>
          <a:xfrm>
            <a:off x="5407152" y="1240536"/>
            <a:ext cx="826135" cy="948055"/>
            <a:chOff x="5407152" y="1240536"/>
            <a:chExt cx="826135" cy="948055"/>
          </a:xfrm>
        </p:grpSpPr>
        <p:pic>
          <p:nvPicPr>
            <p:cNvPr id="4" name="object 4"/>
            <p:cNvPicPr/>
            <p:nvPr/>
          </p:nvPicPr>
          <p:blipFill>
            <a:blip r:embed="rId2" cstate="print"/>
            <a:stretch>
              <a:fillRect/>
            </a:stretch>
          </p:blipFill>
          <p:spPr>
            <a:xfrm>
              <a:off x="5407152" y="1243584"/>
              <a:ext cx="826008" cy="826008"/>
            </a:xfrm>
            <a:prstGeom prst="rect">
              <a:avLst/>
            </a:prstGeom>
          </p:spPr>
        </p:pic>
        <p:pic>
          <p:nvPicPr>
            <p:cNvPr id="5" name="object 5"/>
            <p:cNvPicPr/>
            <p:nvPr/>
          </p:nvPicPr>
          <p:blipFill>
            <a:blip r:embed="rId3" cstate="print"/>
            <a:stretch>
              <a:fillRect/>
            </a:stretch>
          </p:blipFill>
          <p:spPr>
            <a:xfrm>
              <a:off x="5413248" y="1240536"/>
              <a:ext cx="813815" cy="947927"/>
            </a:xfrm>
            <a:prstGeom prst="rect">
              <a:avLst/>
            </a:prstGeom>
          </p:spPr>
        </p:pic>
      </p:grpSp>
      <p:sp>
        <p:nvSpPr>
          <p:cNvPr id="6" name="object 6"/>
          <p:cNvSpPr txBox="1"/>
          <p:nvPr/>
        </p:nvSpPr>
        <p:spPr>
          <a:xfrm>
            <a:off x="5433466" y="1269804"/>
            <a:ext cx="720090" cy="630555"/>
          </a:xfrm>
          <a:prstGeom prst="rect">
            <a:avLst/>
          </a:prstGeom>
          <a:solidFill>
            <a:srgbClr val="44546A"/>
          </a:solidFill>
        </p:spPr>
        <p:txBody>
          <a:bodyPr vert="horz" wrap="square" lIns="0" tIns="103505" rIns="0" bIns="0" rtlCol="0">
            <a:spAutoFit/>
          </a:bodyPr>
          <a:lstStyle/>
          <a:p>
            <a:pPr algn="ctr">
              <a:lnSpc>
                <a:spcPct val="100000"/>
              </a:lnSpc>
              <a:spcBef>
                <a:spcPts val="815"/>
              </a:spcBef>
            </a:pPr>
            <a:r>
              <a:rPr sz="3200" b="1" spc="-50" dirty="0">
                <a:solidFill>
                  <a:srgbClr val="FFFFFF"/>
                </a:solidFill>
                <a:latin typeface="Arial"/>
                <a:cs typeface="Arial"/>
              </a:rPr>
              <a:t>1</a:t>
            </a:r>
            <a:endParaRPr sz="3200">
              <a:latin typeface="Arial"/>
              <a:cs typeface="Arial"/>
            </a:endParaRPr>
          </a:p>
        </p:txBody>
      </p:sp>
      <p:grpSp>
        <p:nvGrpSpPr>
          <p:cNvPr id="7" name="object 7"/>
          <p:cNvGrpSpPr/>
          <p:nvPr/>
        </p:nvGrpSpPr>
        <p:grpSpPr>
          <a:xfrm>
            <a:off x="5407152" y="1899804"/>
            <a:ext cx="826135" cy="1370965"/>
            <a:chOff x="5407152" y="1899804"/>
            <a:chExt cx="826135" cy="1370965"/>
          </a:xfrm>
        </p:grpSpPr>
        <p:sp>
          <p:nvSpPr>
            <p:cNvPr id="8" name="object 8"/>
            <p:cNvSpPr/>
            <p:nvPr/>
          </p:nvSpPr>
          <p:spPr>
            <a:xfrm>
              <a:off x="5433466" y="1899804"/>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9" name="object 9"/>
            <p:cNvPicPr/>
            <p:nvPr/>
          </p:nvPicPr>
          <p:blipFill>
            <a:blip r:embed="rId4" cstate="print"/>
            <a:stretch>
              <a:fillRect/>
            </a:stretch>
          </p:blipFill>
          <p:spPr>
            <a:xfrm>
              <a:off x="5407152" y="2325623"/>
              <a:ext cx="826008" cy="822960"/>
            </a:xfrm>
            <a:prstGeom prst="rect">
              <a:avLst/>
            </a:prstGeom>
          </p:spPr>
        </p:pic>
        <p:pic>
          <p:nvPicPr>
            <p:cNvPr id="10" name="object 10"/>
            <p:cNvPicPr/>
            <p:nvPr/>
          </p:nvPicPr>
          <p:blipFill>
            <a:blip r:embed="rId5" cstate="print"/>
            <a:stretch>
              <a:fillRect/>
            </a:stretch>
          </p:blipFill>
          <p:spPr>
            <a:xfrm>
              <a:off x="5413248" y="2319527"/>
              <a:ext cx="813815" cy="950976"/>
            </a:xfrm>
            <a:prstGeom prst="rect">
              <a:avLst/>
            </a:prstGeom>
          </p:spPr>
        </p:pic>
      </p:grpSp>
      <p:sp>
        <p:nvSpPr>
          <p:cNvPr id="11" name="object 11"/>
          <p:cNvSpPr txBox="1"/>
          <p:nvPr/>
        </p:nvSpPr>
        <p:spPr>
          <a:xfrm>
            <a:off x="5433466" y="2349804"/>
            <a:ext cx="720090" cy="630555"/>
          </a:xfrm>
          <a:prstGeom prst="rect">
            <a:avLst/>
          </a:prstGeom>
          <a:solidFill>
            <a:srgbClr val="C00000"/>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2</a:t>
            </a:r>
            <a:endParaRPr sz="3200">
              <a:latin typeface="Arial"/>
              <a:cs typeface="Arial"/>
            </a:endParaRPr>
          </a:p>
        </p:txBody>
      </p:sp>
      <p:grpSp>
        <p:nvGrpSpPr>
          <p:cNvPr id="12" name="object 12"/>
          <p:cNvGrpSpPr/>
          <p:nvPr/>
        </p:nvGrpSpPr>
        <p:grpSpPr>
          <a:xfrm>
            <a:off x="5433466" y="2325623"/>
            <a:ext cx="6100445" cy="899160"/>
            <a:chOff x="5433466" y="2325623"/>
            <a:chExt cx="6100445" cy="899160"/>
          </a:xfrm>
        </p:grpSpPr>
        <p:sp>
          <p:nvSpPr>
            <p:cNvPr id="13" name="object 13"/>
            <p:cNvSpPr/>
            <p:nvPr/>
          </p:nvSpPr>
          <p:spPr>
            <a:xfrm>
              <a:off x="5433466" y="2979804"/>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14" name="object 14"/>
            <p:cNvPicPr/>
            <p:nvPr/>
          </p:nvPicPr>
          <p:blipFill>
            <a:blip r:embed="rId6" cstate="print"/>
            <a:stretch>
              <a:fillRect/>
            </a:stretch>
          </p:blipFill>
          <p:spPr>
            <a:xfrm>
              <a:off x="6339839" y="2325623"/>
              <a:ext cx="5193792" cy="822960"/>
            </a:xfrm>
            <a:prstGeom prst="rect">
              <a:avLst/>
            </a:prstGeom>
          </p:spPr>
        </p:pic>
        <p:pic>
          <p:nvPicPr>
            <p:cNvPr id="15" name="object 15"/>
            <p:cNvPicPr/>
            <p:nvPr/>
          </p:nvPicPr>
          <p:blipFill>
            <a:blip r:embed="rId7" cstate="print"/>
            <a:stretch>
              <a:fillRect/>
            </a:stretch>
          </p:blipFill>
          <p:spPr>
            <a:xfrm>
              <a:off x="7571232" y="2362199"/>
              <a:ext cx="2731007" cy="862584"/>
            </a:xfrm>
            <a:prstGeom prst="rect">
              <a:avLst/>
            </a:prstGeom>
          </p:spPr>
        </p:pic>
      </p:grpSp>
      <p:sp>
        <p:nvSpPr>
          <p:cNvPr id="16" name="object 16"/>
          <p:cNvSpPr txBox="1"/>
          <p:nvPr/>
        </p:nvSpPr>
        <p:spPr>
          <a:xfrm>
            <a:off x="6363741" y="2349804"/>
            <a:ext cx="5090795" cy="720090"/>
          </a:xfrm>
          <a:prstGeom prst="rect">
            <a:avLst/>
          </a:prstGeom>
          <a:solidFill>
            <a:srgbClr val="FFFFFF"/>
          </a:solidFill>
        </p:spPr>
        <p:txBody>
          <a:bodyPr vert="horz" wrap="square" lIns="0" tIns="135255" rIns="0" bIns="0" rtlCol="0">
            <a:spAutoFit/>
          </a:bodyPr>
          <a:lstStyle/>
          <a:p>
            <a:pPr algn="ctr">
              <a:lnSpc>
                <a:spcPct val="100000"/>
              </a:lnSpc>
              <a:spcBef>
                <a:spcPts val="1065"/>
              </a:spcBef>
            </a:pPr>
            <a:r>
              <a:rPr sz="2800" b="1" spc="-30" dirty="0">
                <a:solidFill>
                  <a:srgbClr val="C00000"/>
                </a:solidFill>
                <a:latin typeface="Arial"/>
                <a:cs typeface="Arial"/>
              </a:rPr>
              <a:t>DNN</a:t>
            </a:r>
            <a:r>
              <a:rPr sz="2800" b="1" spc="-15" dirty="0">
                <a:solidFill>
                  <a:srgbClr val="C00000"/>
                </a:solidFill>
                <a:latin typeface="Microsoft YaHei"/>
                <a:cs typeface="Microsoft YaHei"/>
              </a:rPr>
              <a:t>推荐算法</a:t>
            </a:r>
            <a:endParaRPr sz="2800">
              <a:latin typeface="Microsoft YaHei"/>
              <a:cs typeface="Microsoft YaHei"/>
            </a:endParaRPr>
          </a:p>
        </p:txBody>
      </p:sp>
      <p:sp>
        <p:nvSpPr>
          <p:cNvPr id="17" name="object 17"/>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18" name="object 18"/>
          <p:cNvGrpSpPr/>
          <p:nvPr/>
        </p:nvGrpSpPr>
        <p:grpSpPr>
          <a:xfrm>
            <a:off x="5407152" y="3438144"/>
            <a:ext cx="826135" cy="948055"/>
            <a:chOff x="5407152" y="3438144"/>
            <a:chExt cx="826135" cy="948055"/>
          </a:xfrm>
        </p:grpSpPr>
        <p:pic>
          <p:nvPicPr>
            <p:cNvPr id="19" name="object 19"/>
            <p:cNvPicPr/>
            <p:nvPr/>
          </p:nvPicPr>
          <p:blipFill>
            <a:blip r:embed="rId8" cstate="print"/>
            <a:stretch>
              <a:fillRect/>
            </a:stretch>
          </p:blipFill>
          <p:spPr>
            <a:xfrm>
              <a:off x="5407152" y="3441192"/>
              <a:ext cx="826008" cy="826008"/>
            </a:xfrm>
            <a:prstGeom prst="rect">
              <a:avLst/>
            </a:prstGeom>
          </p:spPr>
        </p:pic>
        <p:pic>
          <p:nvPicPr>
            <p:cNvPr id="20" name="object 20"/>
            <p:cNvPicPr/>
            <p:nvPr/>
          </p:nvPicPr>
          <p:blipFill>
            <a:blip r:embed="rId9" cstate="print"/>
            <a:stretch>
              <a:fillRect/>
            </a:stretch>
          </p:blipFill>
          <p:spPr>
            <a:xfrm>
              <a:off x="5413248" y="3438144"/>
              <a:ext cx="813815" cy="947927"/>
            </a:xfrm>
            <a:prstGeom prst="rect">
              <a:avLst/>
            </a:prstGeom>
          </p:spPr>
        </p:pic>
      </p:grpSp>
      <p:sp>
        <p:nvSpPr>
          <p:cNvPr id="21" name="object 21"/>
          <p:cNvSpPr txBox="1"/>
          <p:nvPr/>
        </p:nvSpPr>
        <p:spPr>
          <a:xfrm>
            <a:off x="5433466" y="3466719"/>
            <a:ext cx="720090" cy="630555"/>
          </a:xfrm>
          <a:prstGeom prst="rect">
            <a:avLst/>
          </a:prstGeom>
          <a:solidFill>
            <a:srgbClr val="44546A"/>
          </a:solidFill>
        </p:spPr>
        <p:txBody>
          <a:bodyPr vert="horz" wrap="square" lIns="0" tIns="104139" rIns="0" bIns="0" rtlCol="0">
            <a:spAutoFit/>
          </a:bodyPr>
          <a:lstStyle/>
          <a:p>
            <a:pPr algn="ctr">
              <a:lnSpc>
                <a:spcPct val="100000"/>
              </a:lnSpc>
              <a:spcBef>
                <a:spcPts val="819"/>
              </a:spcBef>
            </a:pPr>
            <a:r>
              <a:rPr sz="3200" b="1" spc="-50" dirty="0">
                <a:solidFill>
                  <a:srgbClr val="FFFFFF"/>
                </a:solidFill>
                <a:latin typeface="Arial"/>
                <a:cs typeface="Arial"/>
              </a:rPr>
              <a:t>3</a:t>
            </a:r>
            <a:endParaRPr sz="3200">
              <a:latin typeface="Arial"/>
              <a:cs typeface="Arial"/>
            </a:endParaRPr>
          </a:p>
        </p:txBody>
      </p:sp>
      <p:grpSp>
        <p:nvGrpSpPr>
          <p:cNvPr id="22" name="object 22"/>
          <p:cNvGrpSpPr/>
          <p:nvPr/>
        </p:nvGrpSpPr>
        <p:grpSpPr>
          <a:xfrm>
            <a:off x="5433466" y="3441191"/>
            <a:ext cx="6100445" cy="899160"/>
            <a:chOff x="5433466" y="3441191"/>
            <a:chExt cx="6100445" cy="899160"/>
          </a:xfrm>
        </p:grpSpPr>
        <p:sp>
          <p:nvSpPr>
            <p:cNvPr id="23" name="object 23"/>
            <p:cNvSpPr/>
            <p:nvPr/>
          </p:nvSpPr>
          <p:spPr>
            <a:xfrm>
              <a:off x="5433466" y="4096718"/>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4" name="object 24"/>
            <p:cNvPicPr/>
            <p:nvPr/>
          </p:nvPicPr>
          <p:blipFill>
            <a:blip r:embed="rId10" cstate="print"/>
            <a:stretch>
              <a:fillRect/>
            </a:stretch>
          </p:blipFill>
          <p:spPr>
            <a:xfrm>
              <a:off x="6339839" y="3441191"/>
              <a:ext cx="5193792" cy="826008"/>
            </a:xfrm>
            <a:prstGeom prst="rect">
              <a:avLst/>
            </a:prstGeom>
          </p:spPr>
        </p:pic>
        <p:pic>
          <p:nvPicPr>
            <p:cNvPr id="25" name="object 25"/>
            <p:cNvPicPr/>
            <p:nvPr/>
          </p:nvPicPr>
          <p:blipFill>
            <a:blip r:embed="rId11" cstate="print"/>
            <a:stretch>
              <a:fillRect/>
            </a:stretch>
          </p:blipFill>
          <p:spPr>
            <a:xfrm>
              <a:off x="7720583" y="3480815"/>
              <a:ext cx="2432304" cy="859536"/>
            </a:xfrm>
            <a:prstGeom prst="rect">
              <a:avLst/>
            </a:prstGeom>
          </p:spPr>
        </p:pic>
      </p:grpSp>
      <p:sp>
        <p:nvSpPr>
          <p:cNvPr id="26" name="object 26"/>
          <p:cNvSpPr txBox="1"/>
          <p:nvPr/>
        </p:nvSpPr>
        <p:spPr>
          <a:xfrm>
            <a:off x="6363741" y="3466719"/>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25" dirty="0">
                <a:solidFill>
                  <a:srgbClr val="44546A"/>
                </a:solidFill>
                <a:latin typeface="Arial"/>
                <a:cs typeface="Arial"/>
              </a:rPr>
              <a:t>RL</a:t>
            </a:r>
            <a:r>
              <a:rPr sz="2800" b="1" spc="-15" dirty="0">
                <a:solidFill>
                  <a:srgbClr val="44546A"/>
                </a:solidFill>
                <a:latin typeface="Microsoft YaHei"/>
                <a:cs typeface="Microsoft YaHei"/>
              </a:rPr>
              <a:t>推荐算法</a:t>
            </a:r>
            <a:endParaRPr sz="2800">
              <a:latin typeface="Microsoft YaHei"/>
              <a:cs typeface="Microsoft YaHei"/>
            </a:endParaRPr>
          </a:p>
        </p:txBody>
      </p:sp>
      <p:grpSp>
        <p:nvGrpSpPr>
          <p:cNvPr id="27" name="object 27"/>
          <p:cNvGrpSpPr/>
          <p:nvPr/>
        </p:nvGrpSpPr>
        <p:grpSpPr>
          <a:xfrm>
            <a:off x="5407152" y="4553711"/>
            <a:ext cx="826135" cy="948055"/>
            <a:chOff x="5407152" y="4553711"/>
            <a:chExt cx="826135" cy="948055"/>
          </a:xfrm>
        </p:grpSpPr>
        <p:pic>
          <p:nvPicPr>
            <p:cNvPr id="28" name="object 28"/>
            <p:cNvPicPr/>
            <p:nvPr/>
          </p:nvPicPr>
          <p:blipFill>
            <a:blip r:embed="rId12" cstate="print"/>
            <a:stretch>
              <a:fillRect/>
            </a:stretch>
          </p:blipFill>
          <p:spPr>
            <a:xfrm>
              <a:off x="5407152" y="4556759"/>
              <a:ext cx="826008" cy="826007"/>
            </a:xfrm>
            <a:prstGeom prst="rect">
              <a:avLst/>
            </a:prstGeom>
          </p:spPr>
        </p:pic>
        <p:pic>
          <p:nvPicPr>
            <p:cNvPr id="29" name="object 29"/>
            <p:cNvPicPr/>
            <p:nvPr/>
          </p:nvPicPr>
          <p:blipFill>
            <a:blip r:embed="rId13" cstate="print"/>
            <a:stretch>
              <a:fillRect/>
            </a:stretch>
          </p:blipFill>
          <p:spPr>
            <a:xfrm>
              <a:off x="5413248" y="4553711"/>
              <a:ext cx="813815" cy="947928"/>
            </a:xfrm>
            <a:prstGeom prst="rect">
              <a:avLst/>
            </a:prstGeom>
          </p:spPr>
        </p:pic>
      </p:grpSp>
      <p:sp>
        <p:nvSpPr>
          <p:cNvPr id="30" name="object 30"/>
          <p:cNvSpPr txBox="1"/>
          <p:nvPr/>
        </p:nvSpPr>
        <p:spPr>
          <a:xfrm>
            <a:off x="5433466" y="4583633"/>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4</a:t>
            </a:r>
            <a:endParaRPr sz="3200">
              <a:latin typeface="Arial"/>
              <a:cs typeface="Arial"/>
            </a:endParaRPr>
          </a:p>
        </p:txBody>
      </p:sp>
      <p:grpSp>
        <p:nvGrpSpPr>
          <p:cNvPr id="31" name="object 31"/>
          <p:cNvGrpSpPr/>
          <p:nvPr/>
        </p:nvGrpSpPr>
        <p:grpSpPr>
          <a:xfrm>
            <a:off x="5433466" y="4556759"/>
            <a:ext cx="6100445" cy="899160"/>
            <a:chOff x="5433466" y="4556759"/>
            <a:chExt cx="6100445" cy="899160"/>
          </a:xfrm>
        </p:grpSpPr>
        <p:sp>
          <p:nvSpPr>
            <p:cNvPr id="32" name="object 32"/>
            <p:cNvSpPr/>
            <p:nvPr/>
          </p:nvSpPr>
          <p:spPr>
            <a:xfrm>
              <a:off x="5433466" y="521363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3" name="object 33"/>
            <p:cNvPicPr/>
            <p:nvPr/>
          </p:nvPicPr>
          <p:blipFill>
            <a:blip r:embed="rId14" cstate="print"/>
            <a:stretch>
              <a:fillRect/>
            </a:stretch>
          </p:blipFill>
          <p:spPr>
            <a:xfrm>
              <a:off x="6339839" y="4556759"/>
              <a:ext cx="5193792" cy="826007"/>
            </a:xfrm>
            <a:prstGeom prst="rect">
              <a:avLst/>
            </a:prstGeom>
          </p:spPr>
        </p:pic>
        <p:pic>
          <p:nvPicPr>
            <p:cNvPr id="34" name="object 34"/>
            <p:cNvPicPr/>
            <p:nvPr/>
          </p:nvPicPr>
          <p:blipFill>
            <a:blip r:embed="rId15" cstate="print"/>
            <a:stretch>
              <a:fillRect/>
            </a:stretch>
          </p:blipFill>
          <p:spPr>
            <a:xfrm>
              <a:off x="7562088" y="4596383"/>
              <a:ext cx="2749296" cy="859536"/>
            </a:xfrm>
            <a:prstGeom prst="rect">
              <a:avLst/>
            </a:prstGeom>
          </p:spPr>
        </p:pic>
      </p:grpSp>
      <p:sp>
        <p:nvSpPr>
          <p:cNvPr id="35" name="object 35"/>
          <p:cNvSpPr txBox="1"/>
          <p:nvPr/>
        </p:nvSpPr>
        <p:spPr>
          <a:xfrm>
            <a:off x="6363741" y="4583633"/>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44546A"/>
                </a:solidFill>
                <a:latin typeface="Arial"/>
                <a:cs typeface="Arial"/>
              </a:rPr>
              <a:t>GNN</a:t>
            </a:r>
            <a:r>
              <a:rPr sz="2800" b="1" spc="-15" dirty="0">
                <a:solidFill>
                  <a:srgbClr val="44546A"/>
                </a:solidFill>
                <a:latin typeface="Microsoft YaHei"/>
                <a:cs typeface="Microsoft YaHei"/>
              </a:rPr>
              <a:t>推荐算法</a:t>
            </a:r>
            <a:endParaRPr sz="2800">
              <a:latin typeface="Microsoft YaHei"/>
              <a:cs typeface="Microsoft YaHe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449580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FFFFFF"/>
                </a:solidFill>
                <a:latin typeface="Microsoft YaHei"/>
                <a:cs typeface="Microsoft YaHei"/>
              </a:rPr>
              <a:t>基于深度学习的推荐系统</a:t>
            </a:r>
            <a:endParaRPr sz="3200">
              <a:latin typeface="Microsoft YaHei"/>
              <a:cs typeface="Microsoft YaHei"/>
            </a:endParaRPr>
          </a:p>
        </p:txBody>
      </p:sp>
      <p:pic>
        <p:nvPicPr>
          <p:cNvPr id="3" name="object 3"/>
          <p:cNvPicPr/>
          <p:nvPr/>
        </p:nvPicPr>
        <p:blipFill>
          <a:blip r:embed="rId2" cstate="print"/>
          <a:stretch>
            <a:fillRect/>
          </a:stretch>
        </p:blipFill>
        <p:spPr>
          <a:xfrm>
            <a:off x="799063" y="1019473"/>
            <a:ext cx="10421116" cy="5585804"/>
          </a:xfrm>
          <a:prstGeom prst="rect">
            <a:avLst/>
          </a:prstGeom>
        </p:spPr>
      </p:pic>
      <p:sp>
        <p:nvSpPr>
          <p:cNvPr id="4" name="object 4"/>
          <p:cNvSpPr txBox="1"/>
          <p:nvPr/>
        </p:nvSpPr>
        <p:spPr>
          <a:xfrm>
            <a:off x="7302277" y="5919723"/>
            <a:ext cx="2870200" cy="452120"/>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C00000"/>
                </a:solidFill>
                <a:latin typeface="Microsoft YaHei"/>
                <a:cs typeface="Microsoft YaHei"/>
              </a:rPr>
              <a:t>通用深度学习架构</a:t>
            </a:r>
            <a:endParaRPr sz="2800">
              <a:latin typeface="Microsoft YaHei"/>
              <a:cs typeface="Microsoft YaHe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505075" cy="513080"/>
          </a:xfrm>
          <a:prstGeom prst="rect">
            <a:avLst/>
          </a:prstGeom>
        </p:spPr>
        <p:txBody>
          <a:bodyPr vert="horz" wrap="square" lIns="0" tIns="12700" rIns="0" bIns="0" rtlCol="0">
            <a:spAutoFit/>
          </a:bodyPr>
          <a:lstStyle/>
          <a:p>
            <a:pPr marL="12700">
              <a:lnSpc>
                <a:spcPct val="100000"/>
              </a:lnSpc>
              <a:spcBef>
                <a:spcPts val="100"/>
              </a:spcBef>
            </a:pPr>
            <a:r>
              <a:rPr spc="-10" dirty="0"/>
              <a:t>One-</a:t>
            </a:r>
            <a:r>
              <a:rPr dirty="0"/>
              <a:t>hot</a:t>
            </a:r>
            <a:r>
              <a:rPr spc="-5" dirty="0"/>
              <a:t> </a:t>
            </a:r>
            <a:r>
              <a:rPr spc="-25" dirty="0">
                <a:latin typeface="Microsoft YaHei"/>
                <a:cs typeface="Microsoft YaHei"/>
              </a:rPr>
              <a:t>编码</a:t>
            </a:r>
          </a:p>
        </p:txBody>
      </p:sp>
      <p:pic>
        <p:nvPicPr>
          <p:cNvPr id="3" name="object 3"/>
          <p:cNvPicPr/>
          <p:nvPr/>
        </p:nvPicPr>
        <p:blipFill>
          <a:blip r:embed="rId2" cstate="print"/>
          <a:stretch>
            <a:fillRect/>
          </a:stretch>
        </p:blipFill>
        <p:spPr>
          <a:xfrm>
            <a:off x="661615" y="2129452"/>
            <a:ext cx="11083480" cy="30017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推荐系统</a:t>
            </a:r>
          </a:p>
        </p:txBody>
      </p:sp>
      <p:sp>
        <p:nvSpPr>
          <p:cNvPr id="3" name="object 3"/>
          <p:cNvSpPr txBox="1"/>
          <p:nvPr/>
        </p:nvSpPr>
        <p:spPr>
          <a:xfrm>
            <a:off x="428515" y="952500"/>
            <a:ext cx="10779125" cy="1397000"/>
          </a:xfrm>
          <a:prstGeom prst="rect">
            <a:avLst/>
          </a:prstGeom>
        </p:spPr>
        <p:txBody>
          <a:bodyPr vert="horz" wrap="square" lIns="0" tIns="12700" rIns="0" bIns="0" rtlCol="0">
            <a:spAutoFit/>
          </a:bodyPr>
          <a:lstStyle/>
          <a:p>
            <a:pPr marL="12700" marR="5080">
              <a:lnSpc>
                <a:spcPct val="150000"/>
              </a:lnSpc>
              <a:spcBef>
                <a:spcPts val="100"/>
              </a:spcBef>
            </a:pPr>
            <a:r>
              <a:rPr sz="2000" b="1" dirty="0">
                <a:solidFill>
                  <a:srgbClr val="C00000"/>
                </a:solidFill>
                <a:latin typeface="Microsoft YaHei"/>
                <a:cs typeface="Microsoft YaHei"/>
              </a:rPr>
              <a:t>推荐系统（</a:t>
            </a:r>
            <a:r>
              <a:rPr sz="2000" b="1" dirty="0">
                <a:solidFill>
                  <a:srgbClr val="C00000"/>
                </a:solidFill>
                <a:latin typeface="Arial"/>
                <a:cs typeface="Arial"/>
              </a:rPr>
              <a:t>Recommender</a:t>
            </a:r>
            <a:r>
              <a:rPr sz="2000" b="1" spc="-50" dirty="0">
                <a:solidFill>
                  <a:srgbClr val="C00000"/>
                </a:solidFill>
                <a:latin typeface="Arial"/>
                <a:cs typeface="Arial"/>
              </a:rPr>
              <a:t> </a:t>
            </a:r>
            <a:r>
              <a:rPr sz="2000" b="1" spc="-20" dirty="0">
                <a:solidFill>
                  <a:srgbClr val="C00000"/>
                </a:solidFill>
                <a:latin typeface="Arial"/>
                <a:cs typeface="Arial"/>
              </a:rPr>
              <a:t>Systems</a:t>
            </a:r>
            <a:r>
              <a:rPr sz="2000" b="1" spc="-20" dirty="0">
                <a:solidFill>
                  <a:srgbClr val="C00000"/>
                </a:solidFill>
                <a:latin typeface="Microsoft YaHei"/>
                <a:cs typeface="Microsoft YaHei"/>
              </a:rPr>
              <a:t>）</a:t>
            </a:r>
            <a:r>
              <a:rPr sz="2000" spc="-5" dirty="0">
                <a:latin typeface="Microsoft YaHei"/>
                <a:cs typeface="Microsoft YaHei"/>
              </a:rPr>
              <a:t>的任务就是联系用户和信息，一方面帮助用户发现对自己有价值的信息，另一方面让信息能够展现在对它感兴趣的用户面前，从而帮忙用户从海量的信息中发掘自己潜在的需求。</a:t>
            </a:r>
            <a:endParaRPr sz="2000">
              <a:latin typeface="Microsoft YaHei"/>
              <a:cs typeface="Microsoft YaHei"/>
            </a:endParaRPr>
          </a:p>
        </p:txBody>
      </p:sp>
      <p:pic>
        <p:nvPicPr>
          <p:cNvPr id="4" name="object 4"/>
          <p:cNvPicPr/>
          <p:nvPr/>
        </p:nvPicPr>
        <p:blipFill>
          <a:blip r:embed="rId2" cstate="print"/>
          <a:stretch>
            <a:fillRect/>
          </a:stretch>
        </p:blipFill>
        <p:spPr>
          <a:xfrm>
            <a:off x="2069485" y="2379991"/>
            <a:ext cx="8099272" cy="443435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3815079" cy="513080"/>
          </a:xfrm>
          <a:prstGeom prst="rect">
            <a:avLst/>
          </a:prstGeom>
        </p:spPr>
        <p:txBody>
          <a:bodyPr vert="horz" wrap="square" lIns="0" tIns="12700" rIns="0" bIns="0" rtlCol="0">
            <a:spAutoFit/>
          </a:bodyPr>
          <a:lstStyle/>
          <a:p>
            <a:pPr marL="12700">
              <a:lnSpc>
                <a:spcPct val="100000"/>
              </a:lnSpc>
              <a:spcBef>
                <a:spcPts val="100"/>
              </a:spcBef>
            </a:pPr>
            <a:r>
              <a:rPr dirty="0"/>
              <a:t>Deep</a:t>
            </a:r>
            <a:r>
              <a:rPr spc="-50" dirty="0"/>
              <a:t> </a:t>
            </a:r>
            <a:r>
              <a:rPr dirty="0"/>
              <a:t>Crossing</a:t>
            </a:r>
            <a:r>
              <a:rPr spc="-45" dirty="0"/>
              <a:t> </a:t>
            </a:r>
            <a:r>
              <a:rPr spc="-25" dirty="0">
                <a:latin typeface="Microsoft YaHei"/>
                <a:cs typeface="Microsoft YaHei"/>
              </a:rPr>
              <a:t>模型</a:t>
            </a:r>
          </a:p>
        </p:txBody>
      </p:sp>
      <p:pic>
        <p:nvPicPr>
          <p:cNvPr id="3" name="object 3"/>
          <p:cNvPicPr/>
          <p:nvPr/>
        </p:nvPicPr>
        <p:blipFill>
          <a:blip r:embed="rId2" cstate="print"/>
          <a:stretch>
            <a:fillRect/>
          </a:stretch>
        </p:blipFill>
        <p:spPr>
          <a:xfrm>
            <a:off x="4333357" y="1209567"/>
            <a:ext cx="7503916" cy="4823946"/>
          </a:xfrm>
          <a:prstGeom prst="rect">
            <a:avLst/>
          </a:prstGeom>
        </p:spPr>
      </p:pic>
      <p:sp>
        <p:nvSpPr>
          <p:cNvPr id="4" name="object 4"/>
          <p:cNvSpPr txBox="1"/>
          <p:nvPr/>
        </p:nvSpPr>
        <p:spPr>
          <a:xfrm>
            <a:off x="315223" y="991310"/>
            <a:ext cx="8077834" cy="5706110"/>
          </a:xfrm>
          <a:prstGeom prst="rect">
            <a:avLst/>
          </a:prstGeom>
        </p:spPr>
        <p:txBody>
          <a:bodyPr vert="horz" wrap="square" lIns="0" tIns="31115" rIns="0" bIns="0" rtlCol="0">
            <a:spAutoFit/>
          </a:bodyPr>
          <a:lstStyle/>
          <a:p>
            <a:pPr marL="130810" marR="4382770">
              <a:lnSpc>
                <a:spcPct val="149500"/>
              </a:lnSpc>
              <a:spcBef>
                <a:spcPts val="245"/>
              </a:spcBef>
            </a:pPr>
            <a:r>
              <a:rPr sz="2400" b="1" dirty="0">
                <a:solidFill>
                  <a:srgbClr val="C00000"/>
                </a:solidFill>
                <a:latin typeface="Arial"/>
                <a:cs typeface="Arial"/>
              </a:rPr>
              <a:t>Deep</a:t>
            </a:r>
            <a:r>
              <a:rPr sz="2400" b="1" spc="-45" dirty="0">
                <a:solidFill>
                  <a:srgbClr val="C00000"/>
                </a:solidFill>
                <a:latin typeface="Arial"/>
                <a:cs typeface="Arial"/>
              </a:rPr>
              <a:t> </a:t>
            </a:r>
            <a:r>
              <a:rPr sz="2400" b="1" spc="-10" dirty="0">
                <a:solidFill>
                  <a:srgbClr val="C00000"/>
                </a:solidFill>
                <a:latin typeface="Arial"/>
                <a:cs typeface="Arial"/>
              </a:rPr>
              <a:t>Crossing</a:t>
            </a:r>
            <a:r>
              <a:rPr sz="2000" spc="-15" dirty="0">
                <a:latin typeface="Microsoft YaHei"/>
                <a:cs typeface="Microsoft YaHei"/>
              </a:rPr>
              <a:t>：由微软于</a:t>
            </a:r>
            <a:r>
              <a:rPr sz="2000" spc="-50" dirty="0">
                <a:latin typeface="Microsoft YaHei"/>
                <a:cs typeface="Microsoft YaHei"/>
              </a:rPr>
              <a:t> </a:t>
            </a:r>
            <a:r>
              <a:rPr sz="2000" spc="-20" dirty="0">
                <a:latin typeface="Arial"/>
                <a:cs typeface="Arial"/>
              </a:rPr>
              <a:t>2016</a:t>
            </a:r>
            <a:r>
              <a:rPr sz="2000" spc="-5" dirty="0">
                <a:latin typeface="Microsoft YaHei"/>
                <a:cs typeface="Microsoft YaHei"/>
              </a:rPr>
              <a:t>年发布，用于其搜索引擎</a:t>
            </a:r>
            <a:r>
              <a:rPr sz="2000" spc="-50" dirty="0">
                <a:latin typeface="Microsoft YaHei"/>
                <a:cs typeface="Microsoft YaHei"/>
              </a:rPr>
              <a:t> </a:t>
            </a:r>
            <a:r>
              <a:rPr sz="2000" spc="-20" dirty="0">
                <a:latin typeface="Arial"/>
                <a:cs typeface="Arial"/>
              </a:rPr>
              <a:t>Bing</a:t>
            </a:r>
            <a:r>
              <a:rPr sz="2000" spc="-5" dirty="0">
                <a:latin typeface="Microsoft YaHei"/>
                <a:cs typeface="Microsoft YaHei"/>
              </a:rPr>
              <a:t>中的搜索广告推荐场景。</a:t>
            </a:r>
            <a:r>
              <a:rPr sz="2000" spc="-50" dirty="0">
                <a:latin typeface="Microsoft YaHei"/>
                <a:cs typeface="Microsoft YaHei"/>
              </a:rPr>
              <a:t> </a:t>
            </a:r>
            <a:r>
              <a:rPr sz="2000" dirty="0">
                <a:latin typeface="Arial"/>
                <a:cs typeface="Arial"/>
              </a:rPr>
              <a:t>Deep</a:t>
            </a:r>
            <a:r>
              <a:rPr sz="2000" spc="-55" dirty="0">
                <a:latin typeface="Arial"/>
                <a:cs typeface="Arial"/>
              </a:rPr>
              <a:t> </a:t>
            </a:r>
            <a:r>
              <a:rPr sz="2000" spc="-10" dirty="0">
                <a:latin typeface="Arial"/>
                <a:cs typeface="Arial"/>
              </a:rPr>
              <a:t>Crossing</a:t>
            </a:r>
            <a:r>
              <a:rPr sz="2000" spc="-10" dirty="0">
                <a:latin typeface="Microsoft YaHei"/>
                <a:cs typeface="Microsoft YaHei"/>
              </a:rPr>
              <a:t>完善了深度学习</a:t>
            </a:r>
            <a:r>
              <a:rPr sz="2000" spc="-5" dirty="0">
                <a:latin typeface="Microsoft YaHei"/>
                <a:cs typeface="Microsoft YaHei"/>
              </a:rPr>
              <a:t>在推荐领域的实际应用流程，</a:t>
            </a:r>
            <a:r>
              <a:rPr sz="2000" spc="-50" dirty="0">
                <a:latin typeface="Microsoft YaHei"/>
                <a:cs typeface="Microsoft YaHei"/>
              </a:rPr>
              <a:t> </a:t>
            </a:r>
            <a:r>
              <a:rPr sz="2000" spc="-5" dirty="0">
                <a:latin typeface="Microsoft YaHei"/>
                <a:cs typeface="Microsoft YaHei"/>
              </a:rPr>
              <a:t>提出了一套完整的从特征工程、稀疏向量稠密化、多层神经网络进行优化目标拟合的解决方案，开启了无需任何人工特征工程的</a:t>
            </a:r>
            <a:r>
              <a:rPr sz="2000" spc="-20" dirty="0">
                <a:latin typeface="Microsoft YaHei"/>
                <a:cs typeface="Microsoft YaHei"/>
              </a:rPr>
              <a:t>时代。</a:t>
            </a:r>
            <a:endParaRPr sz="2000">
              <a:latin typeface="Microsoft YaHei"/>
              <a:cs typeface="Microsoft YaHei"/>
            </a:endParaRPr>
          </a:p>
          <a:p>
            <a:pPr marL="12700" marR="5080">
              <a:lnSpc>
                <a:spcPts val="2110"/>
              </a:lnSpc>
              <a:spcBef>
                <a:spcPts val="3600"/>
              </a:spcBef>
            </a:pPr>
            <a:r>
              <a:rPr sz="1800" dirty="0">
                <a:latin typeface="Arial"/>
                <a:cs typeface="Arial"/>
              </a:rPr>
              <a:t>Ying</a:t>
            </a:r>
            <a:r>
              <a:rPr sz="1800" spc="-45" dirty="0">
                <a:latin typeface="Arial"/>
                <a:cs typeface="Arial"/>
              </a:rPr>
              <a:t> </a:t>
            </a:r>
            <a:r>
              <a:rPr sz="1800" dirty="0">
                <a:latin typeface="Arial"/>
                <a:cs typeface="Arial"/>
              </a:rPr>
              <a:t>Shan,</a:t>
            </a:r>
            <a:r>
              <a:rPr sz="1800" spc="-25" dirty="0">
                <a:latin typeface="Arial"/>
                <a:cs typeface="Arial"/>
              </a:rPr>
              <a:t> </a:t>
            </a:r>
            <a:r>
              <a:rPr sz="1800" dirty="0">
                <a:latin typeface="Arial"/>
                <a:cs typeface="Arial"/>
              </a:rPr>
              <a:t>et</a:t>
            </a:r>
            <a:r>
              <a:rPr sz="1800" spc="-30" dirty="0">
                <a:latin typeface="Arial"/>
                <a:cs typeface="Arial"/>
              </a:rPr>
              <a:t> </a:t>
            </a:r>
            <a:r>
              <a:rPr sz="1800" dirty="0">
                <a:latin typeface="Arial"/>
                <a:cs typeface="Arial"/>
              </a:rPr>
              <a:t>al.</a:t>
            </a:r>
            <a:r>
              <a:rPr sz="1800" spc="-35" dirty="0">
                <a:latin typeface="Arial"/>
                <a:cs typeface="Arial"/>
              </a:rPr>
              <a:t> </a:t>
            </a:r>
            <a:r>
              <a:rPr sz="1800" dirty="0">
                <a:latin typeface="Arial"/>
                <a:cs typeface="Arial"/>
              </a:rPr>
              <a:t>Deep</a:t>
            </a:r>
            <a:r>
              <a:rPr sz="1800" spc="-30" dirty="0">
                <a:latin typeface="Arial"/>
                <a:cs typeface="Arial"/>
              </a:rPr>
              <a:t> </a:t>
            </a:r>
            <a:r>
              <a:rPr sz="1800" dirty="0">
                <a:latin typeface="Arial"/>
                <a:cs typeface="Arial"/>
              </a:rPr>
              <a:t>Crossing:</a:t>
            </a:r>
            <a:r>
              <a:rPr sz="1800" spc="-30" dirty="0">
                <a:latin typeface="Arial"/>
                <a:cs typeface="Arial"/>
              </a:rPr>
              <a:t> </a:t>
            </a:r>
            <a:r>
              <a:rPr sz="1800" spc="-25" dirty="0">
                <a:latin typeface="Arial"/>
                <a:cs typeface="Arial"/>
              </a:rPr>
              <a:t>Web-</a:t>
            </a:r>
            <a:r>
              <a:rPr sz="1800" dirty="0">
                <a:latin typeface="Arial"/>
                <a:cs typeface="Arial"/>
              </a:rPr>
              <a:t>Scale</a:t>
            </a:r>
            <a:r>
              <a:rPr sz="1800" spc="-35" dirty="0">
                <a:latin typeface="Arial"/>
                <a:cs typeface="Arial"/>
              </a:rPr>
              <a:t> </a:t>
            </a:r>
            <a:r>
              <a:rPr sz="1800" dirty="0">
                <a:latin typeface="Arial"/>
                <a:cs typeface="Arial"/>
              </a:rPr>
              <a:t>Modeling</a:t>
            </a:r>
            <a:r>
              <a:rPr sz="1800" spc="-30" dirty="0">
                <a:latin typeface="Arial"/>
                <a:cs typeface="Arial"/>
              </a:rPr>
              <a:t> </a:t>
            </a:r>
            <a:r>
              <a:rPr sz="1800" dirty="0">
                <a:latin typeface="Arial"/>
                <a:cs typeface="Arial"/>
              </a:rPr>
              <a:t>without</a:t>
            </a:r>
            <a:r>
              <a:rPr sz="1800" spc="-30" dirty="0">
                <a:latin typeface="Arial"/>
                <a:cs typeface="Arial"/>
              </a:rPr>
              <a:t> </a:t>
            </a:r>
            <a:r>
              <a:rPr sz="1800" dirty="0">
                <a:latin typeface="Arial"/>
                <a:cs typeface="Arial"/>
              </a:rPr>
              <a:t>Manually</a:t>
            </a:r>
            <a:r>
              <a:rPr sz="1800" spc="-30" dirty="0">
                <a:latin typeface="Arial"/>
                <a:cs typeface="Arial"/>
              </a:rPr>
              <a:t> </a:t>
            </a:r>
            <a:r>
              <a:rPr sz="1800" spc="-10" dirty="0">
                <a:latin typeface="Arial"/>
                <a:cs typeface="Arial"/>
              </a:rPr>
              <a:t>Crafted </a:t>
            </a:r>
            <a:r>
              <a:rPr sz="1800" dirty="0">
                <a:latin typeface="Arial"/>
                <a:cs typeface="Arial"/>
              </a:rPr>
              <a:t>Combinatorial</a:t>
            </a:r>
            <a:r>
              <a:rPr sz="1800" spc="-30" dirty="0">
                <a:latin typeface="Arial"/>
                <a:cs typeface="Arial"/>
              </a:rPr>
              <a:t> </a:t>
            </a:r>
            <a:r>
              <a:rPr sz="1800" dirty="0">
                <a:latin typeface="Arial"/>
                <a:cs typeface="Arial"/>
              </a:rPr>
              <a:t>Features.</a:t>
            </a:r>
            <a:r>
              <a:rPr sz="1800" spc="-30" dirty="0">
                <a:latin typeface="Arial"/>
                <a:cs typeface="Arial"/>
              </a:rPr>
              <a:t> </a:t>
            </a:r>
            <a:r>
              <a:rPr sz="1800" i="1" dirty="0">
                <a:latin typeface="Arial"/>
                <a:cs typeface="Arial"/>
              </a:rPr>
              <a:t>SIGKDD</a:t>
            </a:r>
            <a:r>
              <a:rPr sz="1800" i="1" spc="-35" dirty="0">
                <a:latin typeface="Arial"/>
                <a:cs typeface="Arial"/>
              </a:rPr>
              <a:t> </a:t>
            </a:r>
            <a:r>
              <a:rPr sz="1800" i="1" spc="-20" dirty="0">
                <a:latin typeface="Arial"/>
                <a:cs typeface="Arial"/>
              </a:rPr>
              <a:t>2016</a:t>
            </a:r>
            <a:endParaRPr sz="18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2755900"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Arial"/>
                <a:cs typeface="Arial"/>
              </a:rPr>
              <a:t>NeuralCF</a:t>
            </a:r>
            <a:r>
              <a:rPr sz="3200" b="1" spc="-50" dirty="0">
                <a:solidFill>
                  <a:srgbClr val="FFFFFF"/>
                </a:solidFill>
                <a:latin typeface="Arial"/>
                <a:cs typeface="Arial"/>
              </a:rPr>
              <a:t> </a:t>
            </a:r>
            <a:r>
              <a:rPr sz="3200" b="1" spc="-25" dirty="0">
                <a:solidFill>
                  <a:srgbClr val="FFFFFF"/>
                </a:solidFill>
                <a:latin typeface="Microsoft YaHei"/>
                <a:cs typeface="Microsoft YaHei"/>
              </a:rPr>
              <a:t>模型</a:t>
            </a:r>
            <a:endParaRPr sz="3200">
              <a:latin typeface="Microsoft YaHei"/>
              <a:cs typeface="Microsoft YaHei"/>
            </a:endParaRPr>
          </a:p>
        </p:txBody>
      </p:sp>
      <p:sp>
        <p:nvSpPr>
          <p:cNvPr id="3" name="object 3"/>
          <p:cNvSpPr txBox="1"/>
          <p:nvPr/>
        </p:nvSpPr>
        <p:spPr>
          <a:xfrm>
            <a:off x="604255" y="761492"/>
            <a:ext cx="10877550" cy="1147445"/>
          </a:xfrm>
          <a:prstGeom prst="rect">
            <a:avLst/>
          </a:prstGeom>
        </p:spPr>
        <p:txBody>
          <a:bodyPr vert="horz" wrap="square" lIns="0" tIns="12700" rIns="0" bIns="0" rtlCol="0">
            <a:spAutoFit/>
          </a:bodyPr>
          <a:lstStyle/>
          <a:p>
            <a:pPr marL="12700" marR="5080">
              <a:lnSpc>
                <a:spcPct val="153300"/>
              </a:lnSpc>
              <a:spcBef>
                <a:spcPts val="100"/>
              </a:spcBef>
            </a:pPr>
            <a:r>
              <a:rPr sz="2400" b="1" spc="-10" dirty="0">
                <a:solidFill>
                  <a:srgbClr val="C00000"/>
                </a:solidFill>
                <a:latin typeface="Microsoft YaHei"/>
                <a:cs typeface="Microsoft YaHei"/>
              </a:rPr>
              <a:t>NeuralCF</a:t>
            </a:r>
            <a:r>
              <a:rPr sz="2400" spc="-5" dirty="0">
                <a:solidFill>
                  <a:srgbClr val="4D4D4D"/>
                </a:solidFill>
                <a:latin typeface="Microsoft YaHei"/>
                <a:cs typeface="Microsoft YaHei"/>
              </a:rPr>
              <a:t>是一个典型的基于深度学习推荐算法。它结合了传统矩阵分解和多层感知机，可以同时抽取低维和高维的特征，具有不错的推荐效果。</a:t>
            </a:r>
            <a:endParaRPr sz="2400">
              <a:latin typeface="Microsoft YaHei"/>
              <a:cs typeface="Microsoft YaHei"/>
            </a:endParaRPr>
          </a:p>
        </p:txBody>
      </p:sp>
      <p:pic>
        <p:nvPicPr>
          <p:cNvPr id="4" name="object 4"/>
          <p:cNvPicPr/>
          <p:nvPr/>
        </p:nvPicPr>
        <p:blipFill>
          <a:blip r:embed="rId2" cstate="print"/>
          <a:stretch>
            <a:fillRect/>
          </a:stretch>
        </p:blipFill>
        <p:spPr>
          <a:xfrm>
            <a:off x="1319595" y="2209146"/>
            <a:ext cx="8698595" cy="45429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755900" cy="513080"/>
          </a:xfrm>
          <a:prstGeom prst="rect">
            <a:avLst/>
          </a:prstGeom>
        </p:spPr>
        <p:txBody>
          <a:bodyPr vert="horz" wrap="square" lIns="0" tIns="12700" rIns="0" bIns="0" rtlCol="0">
            <a:spAutoFit/>
          </a:bodyPr>
          <a:lstStyle/>
          <a:p>
            <a:pPr marL="12700">
              <a:lnSpc>
                <a:spcPct val="100000"/>
              </a:lnSpc>
              <a:spcBef>
                <a:spcPts val="100"/>
              </a:spcBef>
            </a:pPr>
            <a:r>
              <a:rPr dirty="0"/>
              <a:t>NeuralCF</a:t>
            </a:r>
            <a:r>
              <a:rPr spc="-50" dirty="0"/>
              <a:t> </a:t>
            </a:r>
            <a:r>
              <a:rPr spc="-25" dirty="0">
                <a:latin typeface="Microsoft YaHei"/>
                <a:cs typeface="Microsoft YaHei"/>
              </a:rPr>
              <a:t>模型</a:t>
            </a:r>
          </a:p>
        </p:txBody>
      </p:sp>
      <p:sp>
        <p:nvSpPr>
          <p:cNvPr id="3" name="object 3"/>
          <p:cNvSpPr txBox="1"/>
          <p:nvPr/>
        </p:nvSpPr>
        <p:spPr>
          <a:xfrm>
            <a:off x="604255" y="785875"/>
            <a:ext cx="10986135" cy="2503805"/>
          </a:xfrm>
          <a:prstGeom prst="rect">
            <a:avLst/>
          </a:prstGeom>
        </p:spPr>
        <p:txBody>
          <a:bodyPr vert="horz" wrap="square" lIns="0" tIns="12700" rIns="0" bIns="0" rtlCol="0">
            <a:spAutoFit/>
          </a:bodyPr>
          <a:lstStyle/>
          <a:p>
            <a:pPr marL="298450" marR="5080" indent="-285750">
              <a:lnSpc>
                <a:spcPct val="153300"/>
              </a:lnSpc>
              <a:spcBef>
                <a:spcPts val="100"/>
              </a:spcBef>
              <a:buFont typeface="Arial"/>
              <a:buChar char="•"/>
              <a:tabLst>
                <a:tab pos="298450" algn="l"/>
              </a:tabLst>
            </a:pPr>
            <a:r>
              <a:rPr sz="1800" dirty="0">
                <a:latin typeface="Microsoft YaHei"/>
                <a:cs typeface="Microsoft YaHei"/>
              </a:rPr>
              <a:t>GMF</a:t>
            </a:r>
            <a:r>
              <a:rPr sz="1800" spc="-15" dirty="0">
                <a:latin typeface="Microsoft YaHei"/>
                <a:cs typeface="Microsoft YaHei"/>
              </a:rPr>
              <a:t> (</a:t>
            </a:r>
            <a:r>
              <a:rPr sz="1800" dirty="0">
                <a:latin typeface="Microsoft YaHei"/>
                <a:cs typeface="Microsoft YaHei"/>
              </a:rPr>
              <a:t>Generalized</a:t>
            </a:r>
            <a:r>
              <a:rPr sz="1800" spc="-35" dirty="0">
                <a:latin typeface="Microsoft YaHei"/>
                <a:cs typeface="Microsoft YaHei"/>
              </a:rPr>
              <a:t> </a:t>
            </a:r>
            <a:r>
              <a:rPr sz="1800" dirty="0">
                <a:latin typeface="Microsoft YaHei"/>
                <a:cs typeface="Microsoft YaHei"/>
              </a:rPr>
              <a:t>Matrix</a:t>
            </a:r>
            <a:r>
              <a:rPr sz="1800" spc="-30" dirty="0">
                <a:latin typeface="Microsoft YaHei"/>
                <a:cs typeface="Microsoft YaHei"/>
              </a:rPr>
              <a:t> </a:t>
            </a:r>
            <a:r>
              <a:rPr sz="1800" spc="-10" dirty="0">
                <a:latin typeface="Microsoft YaHei"/>
                <a:cs typeface="Microsoft YaHei"/>
              </a:rPr>
              <a:t>Factorization</a:t>
            </a:r>
            <a:r>
              <a:rPr sz="1800" spc="-20" dirty="0">
                <a:latin typeface="Microsoft YaHei"/>
                <a:cs typeface="Microsoft YaHei"/>
              </a:rPr>
              <a:t>) 输入是用户 </a:t>
            </a:r>
            <a:r>
              <a:rPr sz="1800" dirty="0">
                <a:latin typeface="Microsoft YaHei"/>
                <a:cs typeface="Microsoft YaHei"/>
              </a:rPr>
              <a:t>id</a:t>
            </a:r>
            <a:r>
              <a:rPr sz="1800" spc="-20" dirty="0">
                <a:latin typeface="Microsoft YaHei"/>
                <a:cs typeface="Microsoft YaHei"/>
              </a:rPr>
              <a:t> 和物品 </a:t>
            </a:r>
            <a:r>
              <a:rPr sz="1800" spc="-10" dirty="0">
                <a:latin typeface="Microsoft YaHei"/>
                <a:cs typeface="Microsoft YaHei"/>
              </a:rPr>
              <a:t>id，并经过一个嵌入层，将其转化成用户</a:t>
            </a:r>
            <a:r>
              <a:rPr sz="1800" spc="-5" dirty="0">
                <a:latin typeface="Microsoft YaHei"/>
                <a:cs typeface="Microsoft YaHei"/>
              </a:rPr>
              <a:t>特征矢量和物品特征矢量，然后将用户特征矢量和物品特征矢量对位相乘，得到 </a:t>
            </a:r>
            <a:r>
              <a:rPr sz="1800" dirty="0">
                <a:latin typeface="Microsoft YaHei"/>
                <a:cs typeface="Microsoft YaHei"/>
              </a:rPr>
              <a:t>GMF</a:t>
            </a:r>
            <a:r>
              <a:rPr sz="1800" spc="-25" dirty="0">
                <a:latin typeface="Microsoft YaHei"/>
                <a:cs typeface="Microsoft YaHei"/>
              </a:rPr>
              <a:t> 层。</a:t>
            </a:r>
            <a:endParaRPr sz="1800">
              <a:latin typeface="Microsoft YaHei"/>
              <a:cs typeface="Microsoft YaHei"/>
            </a:endParaRPr>
          </a:p>
          <a:p>
            <a:pPr marL="298450" marR="81915" indent="-285750">
              <a:lnSpc>
                <a:spcPts val="3290"/>
              </a:lnSpc>
              <a:spcBef>
                <a:spcPts val="200"/>
              </a:spcBef>
              <a:buFont typeface="Arial"/>
              <a:buChar char="•"/>
              <a:tabLst>
                <a:tab pos="298450" algn="l"/>
              </a:tabLst>
            </a:pPr>
            <a:r>
              <a:rPr sz="1800" dirty="0">
                <a:latin typeface="Microsoft YaHei"/>
                <a:cs typeface="Microsoft YaHei"/>
              </a:rPr>
              <a:t>MLP</a:t>
            </a:r>
            <a:r>
              <a:rPr sz="1800" spc="-20" dirty="0">
                <a:latin typeface="Microsoft YaHei"/>
                <a:cs typeface="Microsoft YaHei"/>
              </a:rPr>
              <a:t> (</a:t>
            </a:r>
            <a:r>
              <a:rPr sz="1800" spc="-10" dirty="0">
                <a:latin typeface="Microsoft YaHei"/>
                <a:cs typeface="Microsoft YaHei"/>
              </a:rPr>
              <a:t>Multi-</a:t>
            </a:r>
            <a:r>
              <a:rPr sz="1800" dirty="0">
                <a:latin typeface="Microsoft YaHei"/>
                <a:cs typeface="Microsoft YaHei"/>
              </a:rPr>
              <a:t>Layer</a:t>
            </a:r>
            <a:r>
              <a:rPr sz="1800" spc="-25" dirty="0">
                <a:latin typeface="Microsoft YaHei"/>
                <a:cs typeface="Microsoft YaHei"/>
              </a:rPr>
              <a:t> </a:t>
            </a:r>
            <a:r>
              <a:rPr sz="1800" spc="-10" dirty="0">
                <a:latin typeface="Microsoft YaHei"/>
                <a:cs typeface="Microsoft YaHei"/>
              </a:rPr>
              <a:t>Perceptron</a:t>
            </a:r>
            <a:r>
              <a:rPr sz="1800" spc="-20" dirty="0">
                <a:latin typeface="Microsoft YaHei"/>
                <a:cs typeface="Microsoft YaHei"/>
              </a:rPr>
              <a:t>) 输入同样也是用户 </a:t>
            </a:r>
            <a:r>
              <a:rPr sz="1800" dirty="0">
                <a:latin typeface="Microsoft YaHei"/>
                <a:cs typeface="Microsoft YaHei"/>
              </a:rPr>
              <a:t>id</a:t>
            </a:r>
            <a:r>
              <a:rPr sz="1800" spc="-15" dirty="0">
                <a:latin typeface="Microsoft YaHei"/>
                <a:cs typeface="Microsoft YaHei"/>
              </a:rPr>
              <a:t> 和物品 </a:t>
            </a:r>
            <a:r>
              <a:rPr sz="1800" dirty="0">
                <a:latin typeface="Microsoft YaHei"/>
                <a:cs typeface="Microsoft YaHei"/>
              </a:rPr>
              <a:t>id</a:t>
            </a:r>
            <a:r>
              <a:rPr sz="1800" spc="-15" dirty="0">
                <a:latin typeface="Microsoft YaHei"/>
                <a:cs typeface="Microsoft YaHei"/>
              </a:rPr>
              <a:t> 经过嵌入后得到对应的特征矢量。中间部</a:t>
            </a:r>
            <a:r>
              <a:rPr sz="1800" spc="-5" dirty="0">
                <a:latin typeface="Microsoft YaHei"/>
                <a:cs typeface="Microsoft YaHei"/>
              </a:rPr>
              <a:t>分是多个全连接层串联起来并对每层的输出加上一个激活函数 (</a:t>
            </a:r>
            <a:r>
              <a:rPr sz="1800" spc="-20" dirty="0">
                <a:latin typeface="Microsoft YaHei"/>
                <a:cs typeface="Microsoft YaHei"/>
              </a:rPr>
              <a:t>Relu)，学习非线性关系。</a:t>
            </a:r>
            <a:endParaRPr sz="1800">
              <a:latin typeface="Microsoft YaHei"/>
              <a:cs typeface="Microsoft YaHei"/>
            </a:endParaRPr>
          </a:p>
          <a:p>
            <a:pPr marL="298450" marR="148590" indent="-285750">
              <a:lnSpc>
                <a:spcPts val="3190"/>
              </a:lnSpc>
              <a:buFont typeface="Arial"/>
              <a:buChar char="•"/>
              <a:tabLst>
                <a:tab pos="298450" algn="l"/>
              </a:tabLst>
            </a:pPr>
            <a:r>
              <a:rPr sz="1800" spc="-5" dirty="0">
                <a:latin typeface="Microsoft YaHei"/>
                <a:cs typeface="Microsoft YaHei"/>
              </a:rPr>
              <a:t>最后将 </a:t>
            </a:r>
            <a:r>
              <a:rPr sz="1800" dirty="0">
                <a:latin typeface="Microsoft YaHei"/>
                <a:cs typeface="Microsoft YaHei"/>
              </a:rPr>
              <a:t>GMF</a:t>
            </a:r>
            <a:r>
              <a:rPr sz="1800" spc="-10" dirty="0">
                <a:latin typeface="Microsoft YaHei"/>
                <a:cs typeface="Microsoft YaHei"/>
              </a:rPr>
              <a:t> 层和 </a:t>
            </a:r>
            <a:r>
              <a:rPr sz="1800" dirty="0">
                <a:latin typeface="Microsoft YaHei"/>
                <a:cs typeface="Microsoft YaHei"/>
              </a:rPr>
              <a:t>MLP</a:t>
            </a:r>
            <a:r>
              <a:rPr sz="1800" spc="-15" dirty="0">
                <a:latin typeface="Microsoft YaHei"/>
                <a:cs typeface="Microsoft YaHei"/>
              </a:rPr>
              <a:t> 层进行连接，并经过最后一个激活函数为 </a:t>
            </a:r>
            <a:r>
              <a:rPr sz="1800" dirty="0">
                <a:latin typeface="Microsoft YaHei"/>
                <a:cs typeface="Microsoft YaHei"/>
              </a:rPr>
              <a:t>sigmoid</a:t>
            </a:r>
            <a:r>
              <a:rPr sz="1800" spc="-15" dirty="0">
                <a:latin typeface="Microsoft YaHei"/>
                <a:cs typeface="Microsoft YaHei"/>
              </a:rPr>
              <a:t> 的全连接层，输出一个 </a:t>
            </a:r>
            <a:r>
              <a:rPr sz="1800" dirty="0">
                <a:latin typeface="Microsoft YaHei"/>
                <a:cs typeface="Microsoft YaHei"/>
              </a:rPr>
              <a:t>0</a:t>
            </a:r>
            <a:r>
              <a:rPr sz="1800" spc="-15" dirty="0">
                <a:latin typeface="Microsoft YaHei"/>
                <a:cs typeface="Microsoft YaHei"/>
              </a:rPr>
              <a:t> 到 </a:t>
            </a:r>
            <a:r>
              <a:rPr sz="1800" spc="-50" dirty="0">
                <a:latin typeface="Microsoft YaHei"/>
                <a:cs typeface="Microsoft YaHei"/>
              </a:rPr>
              <a:t>1</a:t>
            </a:r>
            <a:r>
              <a:rPr sz="1800" spc="-10" dirty="0">
                <a:latin typeface="Microsoft YaHei"/>
                <a:cs typeface="Microsoft YaHei"/>
              </a:rPr>
              <a:t>之间的推荐值。</a:t>
            </a:r>
            <a:endParaRPr sz="1800">
              <a:latin typeface="Microsoft YaHei"/>
              <a:cs typeface="Microsoft YaHei"/>
            </a:endParaRPr>
          </a:p>
        </p:txBody>
      </p:sp>
      <p:pic>
        <p:nvPicPr>
          <p:cNvPr id="4" name="object 4"/>
          <p:cNvPicPr/>
          <p:nvPr/>
        </p:nvPicPr>
        <p:blipFill>
          <a:blip r:embed="rId2" cstate="print"/>
          <a:stretch>
            <a:fillRect/>
          </a:stretch>
        </p:blipFill>
        <p:spPr>
          <a:xfrm>
            <a:off x="2759304" y="3035964"/>
            <a:ext cx="6950727" cy="363013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14509" y="6583171"/>
            <a:ext cx="1936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898989"/>
                </a:solidFill>
                <a:latin typeface="Arial"/>
                <a:cs typeface="Arial"/>
              </a:rPr>
              <a:t>33</a:t>
            </a:r>
            <a:endParaRPr sz="1200">
              <a:latin typeface="Arial"/>
              <a:cs typeface="Arial"/>
            </a:endParaRPr>
          </a:p>
        </p:txBody>
      </p:sp>
      <p:sp>
        <p:nvSpPr>
          <p:cNvPr id="3" name="object 3"/>
          <p:cNvSpPr txBox="1">
            <a:spLocks noGrp="1"/>
          </p:cNvSpPr>
          <p:nvPr>
            <p:ph type="title"/>
          </p:nvPr>
        </p:nvSpPr>
        <p:spPr>
          <a:xfrm>
            <a:off x="1154090" y="74676"/>
            <a:ext cx="1809750" cy="513080"/>
          </a:xfrm>
          <a:prstGeom prst="rect">
            <a:avLst/>
          </a:prstGeom>
        </p:spPr>
        <p:txBody>
          <a:bodyPr vert="horz" wrap="square" lIns="0" tIns="12700" rIns="0" bIns="0" rtlCol="0">
            <a:spAutoFit/>
          </a:bodyPr>
          <a:lstStyle/>
          <a:p>
            <a:pPr marL="12700">
              <a:lnSpc>
                <a:spcPct val="100000"/>
              </a:lnSpc>
              <a:spcBef>
                <a:spcPts val="100"/>
              </a:spcBef>
            </a:pPr>
            <a:r>
              <a:rPr dirty="0"/>
              <a:t>PNN</a:t>
            </a:r>
            <a:r>
              <a:rPr spc="-75" dirty="0"/>
              <a:t> </a:t>
            </a:r>
            <a:r>
              <a:rPr spc="-25" dirty="0">
                <a:latin typeface="Microsoft YaHei"/>
                <a:cs typeface="Microsoft YaHei"/>
              </a:rPr>
              <a:t>模型</a:t>
            </a:r>
          </a:p>
        </p:txBody>
      </p:sp>
      <p:sp>
        <p:nvSpPr>
          <p:cNvPr id="4" name="object 4"/>
          <p:cNvSpPr txBox="1"/>
          <p:nvPr/>
        </p:nvSpPr>
        <p:spPr>
          <a:xfrm>
            <a:off x="399305" y="923036"/>
            <a:ext cx="3749675" cy="4981575"/>
          </a:xfrm>
          <a:prstGeom prst="rect">
            <a:avLst/>
          </a:prstGeom>
        </p:spPr>
        <p:txBody>
          <a:bodyPr vert="horz" wrap="square" lIns="0" tIns="24130" rIns="0" bIns="0" rtlCol="0">
            <a:spAutoFit/>
          </a:bodyPr>
          <a:lstStyle/>
          <a:p>
            <a:pPr marL="12700" marR="5080">
              <a:lnSpc>
                <a:spcPct val="150200"/>
              </a:lnSpc>
              <a:spcBef>
                <a:spcPts val="190"/>
              </a:spcBef>
            </a:pPr>
            <a:r>
              <a:rPr sz="2400" spc="-10" dirty="0">
                <a:solidFill>
                  <a:srgbClr val="121212"/>
                </a:solidFill>
                <a:latin typeface="Calibri"/>
                <a:cs typeface="Calibri"/>
              </a:rPr>
              <a:t>2016</a:t>
            </a:r>
            <a:r>
              <a:rPr sz="2400" dirty="0">
                <a:solidFill>
                  <a:srgbClr val="121212"/>
                </a:solidFill>
                <a:latin typeface="Microsoft YaHei"/>
                <a:cs typeface="Microsoft YaHei"/>
              </a:rPr>
              <a:t>年的</a:t>
            </a:r>
            <a:r>
              <a:rPr sz="2400" spc="-10" dirty="0">
                <a:solidFill>
                  <a:srgbClr val="121212"/>
                </a:solidFill>
                <a:latin typeface="Calibri"/>
                <a:cs typeface="Calibri"/>
              </a:rPr>
              <a:t>PNN</a:t>
            </a:r>
            <a:r>
              <a:rPr sz="2400" spc="-20" dirty="0">
                <a:solidFill>
                  <a:srgbClr val="121212"/>
                </a:solidFill>
                <a:latin typeface="Microsoft YaHei"/>
                <a:cs typeface="Microsoft YaHei"/>
              </a:rPr>
              <a:t>模型在</a:t>
            </a:r>
            <a:r>
              <a:rPr sz="2400" spc="-50" dirty="0">
                <a:solidFill>
                  <a:srgbClr val="121212"/>
                </a:solidFill>
                <a:latin typeface="Microsoft YaHei"/>
                <a:cs typeface="Microsoft YaHei"/>
              </a:rPr>
              <a:t> </a:t>
            </a:r>
            <a:r>
              <a:rPr sz="2400" spc="-20" dirty="0">
                <a:solidFill>
                  <a:srgbClr val="121212"/>
                </a:solidFill>
                <a:latin typeface="Calibri"/>
                <a:cs typeface="Calibri"/>
              </a:rPr>
              <a:t>Deep&amp;Crossing</a:t>
            </a:r>
            <a:r>
              <a:rPr sz="2400" spc="-10" dirty="0">
                <a:solidFill>
                  <a:srgbClr val="121212"/>
                </a:solidFill>
                <a:latin typeface="Microsoft YaHei"/>
                <a:cs typeface="Microsoft YaHei"/>
              </a:rPr>
              <a:t>的基础上使用</a:t>
            </a:r>
            <a:r>
              <a:rPr sz="2400" dirty="0">
                <a:solidFill>
                  <a:srgbClr val="121212"/>
                </a:solidFill>
                <a:latin typeface="Microsoft YaHei"/>
                <a:cs typeface="Microsoft YaHei"/>
              </a:rPr>
              <a:t>乘积层</a:t>
            </a:r>
            <a:r>
              <a:rPr sz="2400" dirty="0">
                <a:solidFill>
                  <a:srgbClr val="121212"/>
                </a:solidFill>
                <a:latin typeface="Calibri"/>
                <a:cs typeface="Calibri"/>
              </a:rPr>
              <a:t>(Product</a:t>
            </a:r>
            <a:r>
              <a:rPr sz="2400" spc="-50" dirty="0">
                <a:solidFill>
                  <a:srgbClr val="121212"/>
                </a:solidFill>
                <a:latin typeface="Calibri"/>
                <a:cs typeface="Calibri"/>
              </a:rPr>
              <a:t> </a:t>
            </a:r>
            <a:r>
              <a:rPr sz="2400" spc="-30" dirty="0">
                <a:solidFill>
                  <a:srgbClr val="121212"/>
                </a:solidFill>
                <a:latin typeface="Calibri"/>
                <a:cs typeface="Calibri"/>
              </a:rPr>
              <a:t>Layer)</a:t>
            </a:r>
            <a:r>
              <a:rPr sz="2400" spc="-25" dirty="0">
                <a:solidFill>
                  <a:srgbClr val="121212"/>
                </a:solidFill>
                <a:latin typeface="Microsoft YaHei"/>
                <a:cs typeface="Microsoft YaHei"/>
              </a:rPr>
              <a:t>代替</a:t>
            </a:r>
            <a:r>
              <a:rPr sz="2400" spc="-50" dirty="0">
                <a:solidFill>
                  <a:srgbClr val="121212"/>
                </a:solidFill>
                <a:latin typeface="Microsoft YaHei"/>
                <a:cs typeface="Microsoft YaHei"/>
              </a:rPr>
              <a:t> </a:t>
            </a:r>
            <a:r>
              <a:rPr sz="2400" spc="-20" dirty="0">
                <a:solidFill>
                  <a:srgbClr val="121212"/>
                </a:solidFill>
                <a:latin typeface="Calibri"/>
                <a:cs typeface="Calibri"/>
              </a:rPr>
              <a:t>Stacking</a:t>
            </a:r>
            <a:r>
              <a:rPr sz="2400" spc="-10" dirty="0">
                <a:solidFill>
                  <a:srgbClr val="121212"/>
                </a:solidFill>
                <a:latin typeface="Microsoft YaHei"/>
                <a:cs typeface="Microsoft YaHei"/>
              </a:rPr>
              <a:t>层。即不同特征的</a:t>
            </a:r>
            <a:r>
              <a:rPr sz="2400" spc="-50" dirty="0">
                <a:solidFill>
                  <a:srgbClr val="121212"/>
                </a:solidFill>
                <a:latin typeface="Microsoft YaHei"/>
                <a:cs typeface="Microsoft YaHei"/>
              </a:rPr>
              <a:t> </a:t>
            </a:r>
            <a:r>
              <a:rPr sz="2400" spc="-10" dirty="0">
                <a:solidFill>
                  <a:srgbClr val="121212"/>
                </a:solidFill>
                <a:latin typeface="Calibri"/>
                <a:cs typeface="Calibri"/>
              </a:rPr>
              <a:t>Embedding</a:t>
            </a:r>
            <a:r>
              <a:rPr sz="2400" spc="-10" dirty="0">
                <a:solidFill>
                  <a:srgbClr val="121212"/>
                </a:solidFill>
                <a:latin typeface="Microsoft YaHei"/>
                <a:cs typeface="Microsoft YaHei"/>
              </a:rPr>
              <a:t>向量不再是简单</a:t>
            </a:r>
            <a:r>
              <a:rPr sz="2400" dirty="0">
                <a:solidFill>
                  <a:srgbClr val="121212"/>
                </a:solidFill>
                <a:latin typeface="Microsoft YaHei"/>
                <a:cs typeface="Microsoft YaHei"/>
              </a:rPr>
              <a:t>的拼接，而是通过</a:t>
            </a:r>
            <a:r>
              <a:rPr sz="2400" spc="-10" dirty="0">
                <a:solidFill>
                  <a:srgbClr val="121212"/>
                </a:solidFill>
                <a:latin typeface="Calibri"/>
                <a:cs typeface="Calibri"/>
              </a:rPr>
              <a:t>Product</a:t>
            </a:r>
            <a:r>
              <a:rPr sz="2400" spc="-50" dirty="0">
                <a:solidFill>
                  <a:srgbClr val="121212"/>
                </a:solidFill>
                <a:latin typeface="Microsoft YaHei"/>
                <a:cs typeface="Microsoft YaHei"/>
              </a:rPr>
              <a:t>操</a:t>
            </a:r>
            <a:r>
              <a:rPr sz="2400" dirty="0">
                <a:solidFill>
                  <a:srgbClr val="121212"/>
                </a:solidFill>
                <a:latin typeface="Microsoft YaHei"/>
                <a:cs typeface="Microsoft YaHei"/>
              </a:rPr>
              <a:t>作两两交互。这里的</a:t>
            </a:r>
            <a:r>
              <a:rPr sz="2400" spc="-10" dirty="0">
                <a:solidFill>
                  <a:srgbClr val="121212"/>
                </a:solidFill>
                <a:latin typeface="Calibri"/>
                <a:cs typeface="Calibri"/>
              </a:rPr>
              <a:t>Product</a:t>
            </a:r>
            <a:r>
              <a:rPr sz="2400" spc="-5" dirty="0">
                <a:solidFill>
                  <a:srgbClr val="121212"/>
                </a:solidFill>
                <a:latin typeface="Microsoft YaHei"/>
                <a:cs typeface="Microsoft YaHei"/>
              </a:rPr>
              <a:t>操作包含两种：内积操作和</a:t>
            </a:r>
            <a:r>
              <a:rPr sz="2400" spc="-10" dirty="0">
                <a:solidFill>
                  <a:srgbClr val="121212"/>
                </a:solidFill>
                <a:latin typeface="Microsoft YaHei"/>
                <a:cs typeface="Microsoft YaHei"/>
              </a:rPr>
              <a:t>外积操作。</a:t>
            </a:r>
            <a:endParaRPr sz="2400">
              <a:latin typeface="Microsoft YaHei"/>
              <a:cs typeface="Microsoft YaHei"/>
            </a:endParaRPr>
          </a:p>
        </p:txBody>
      </p:sp>
      <p:pic>
        <p:nvPicPr>
          <p:cNvPr id="5" name="object 5"/>
          <p:cNvPicPr/>
          <p:nvPr/>
        </p:nvPicPr>
        <p:blipFill>
          <a:blip r:embed="rId2" cstate="print"/>
          <a:stretch>
            <a:fillRect/>
          </a:stretch>
        </p:blipFill>
        <p:spPr>
          <a:xfrm>
            <a:off x="4584658" y="794660"/>
            <a:ext cx="7083783" cy="5430935"/>
          </a:xfrm>
          <a:prstGeom prst="rect">
            <a:avLst/>
          </a:prstGeom>
        </p:spPr>
      </p:pic>
      <p:sp>
        <p:nvSpPr>
          <p:cNvPr id="6" name="object 6"/>
          <p:cNvSpPr txBox="1"/>
          <p:nvPr/>
        </p:nvSpPr>
        <p:spPr>
          <a:xfrm>
            <a:off x="204863" y="6488684"/>
            <a:ext cx="93618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Qu,</a:t>
            </a:r>
            <a:r>
              <a:rPr sz="1800" spc="-65" dirty="0">
                <a:latin typeface="Arial"/>
                <a:cs typeface="Arial"/>
              </a:rPr>
              <a:t> </a:t>
            </a:r>
            <a:r>
              <a:rPr sz="1800" spc="-10" dirty="0">
                <a:latin typeface="Arial"/>
                <a:cs typeface="Arial"/>
              </a:rPr>
              <a:t>Yanru,</a:t>
            </a:r>
            <a:r>
              <a:rPr sz="1800" spc="-35" dirty="0">
                <a:latin typeface="Arial"/>
                <a:cs typeface="Arial"/>
              </a:rPr>
              <a:t> </a:t>
            </a:r>
            <a:r>
              <a:rPr sz="1800" dirty="0">
                <a:latin typeface="Arial"/>
                <a:cs typeface="Arial"/>
              </a:rPr>
              <a:t>et</a:t>
            </a:r>
            <a:r>
              <a:rPr sz="1800" spc="-30" dirty="0">
                <a:latin typeface="Arial"/>
                <a:cs typeface="Arial"/>
              </a:rPr>
              <a:t> </a:t>
            </a:r>
            <a:r>
              <a:rPr sz="1800" dirty="0">
                <a:latin typeface="Arial"/>
                <a:cs typeface="Arial"/>
              </a:rPr>
              <a:t>al.</a:t>
            </a:r>
            <a:r>
              <a:rPr sz="1800" spc="-35" dirty="0">
                <a:latin typeface="Arial"/>
                <a:cs typeface="Arial"/>
              </a:rPr>
              <a:t> </a:t>
            </a:r>
            <a:r>
              <a:rPr sz="1800" spc="-10" dirty="0">
                <a:latin typeface="Arial"/>
                <a:cs typeface="Arial"/>
              </a:rPr>
              <a:t>"Product-</a:t>
            </a:r>
            <a:r>
              <a:rPr sz="1800" dirty="0">
                <a:latin typeface="Arial"/>
                <a:cs typeface="Arial"/>
              </a:rPr>
              <a:t>based</a:t>
            </a:r>
            <a:r>
              <a:rPr sz="1800" spc="-35" dirty="0">
                <a:latin typeface="Arial"/>
                <a:cs typeface="Arial"/>
              </a:rPr>
              <a:t> </a:t>
            </a:r>
            <a:r>
              <a:rPr sz="1800" dirty="0">
                <a:latin typeface="Arial"/>
                <a:cs typeface="Arial"/>
              </a:rPr>
              <a:t>neural</a:t>
            </a:r>
            <a:r>
              <a:rPr sz="1800" spc="-30" dirty="0">
                <a:latin typeface="Arial"/>
                <a:cs typeface="Arial"/>
              </a:rPr>
              <a:t> </a:t>
            </a:r>
            <a:r>
              <a:rPr sz="1800" dirty="0">
                <a:latin typeface="Arial"/>
                <a:cs typeface="Arial"/>
              </a:rPr>
              <a:t>networks</a:t>
            </a:r>
            <a:r>
              <a:rPr sz="1800" spc="-30" dirty="0">
                <a:latin typeface="Arial"/>
                <a:cs typeface="Arial"/>
              </a:rPr>
              <a:t> </a:t>
            </a:r>
            <a:r>
              <a:rPr sz="1800" dirty="0">
                <a:latin typeface="Arial"/>
                <a:cs typeface="Arial"/>
              </a:rPr>
              <a:t>for</a:t>
            </a:r>
            <a:r>
              <a:rPr sz="1800" spc="-30" dirty="0">
                <a:latin typeface="Arial"/>
                <a:cs typeface="Arial"/>
              </a:rPr>
              <a:t> </a:t>
            </a:r>
            <a:r>
              <a:rPr sz="1800" dirty="0">
                <a:latin typeface="Arial"/>
                <a:cs typeface="Arial"/>
              </a:rPr>
              <a:t>user</a:t>
            </a:r>
            <a:r>
              <a:rPr sz="1800" spc="-30" dirty="0">
                <a:latin typeface="Arial"/>
                <a:cs typeface="Arial"/>
              </a:rPr>
              <a:t> </a:t>
            </a:r>
            <a:r>
              <a:rPr sz="1800" dirty="0">
                <a:latin typeface="Arial"/>
                <a:cs typeface="Arial"/>
              </a:rPr>
              <a:t>response</a:t>
            </a:r>
            <a:r>
              <a:rPr sz="1800" spc="-35" dirty="0">
                <a:latin typeface="Arial"/>
                <a:cs typeface="Arial"/>
              </a:rPr>
              <a:t> </a:t>
            </a:r>
            <a:r>
              <a:rPr sz="1800" dirty="0">
                <a:latin typeface="Arial"/>
                <a:cs typeface="Arial"/>
              </a:rPr>
              <a:t>prediction."</a:t>
            </a:r>
            <a:r>
              <a:rPr sz="1800" spc="-35" dirty="0">
                <a:latin typeface="Arial"/>
                <a:cs typeface="Arial"/>
              </a:rPr>
              <a:t> </a:t>
            </a:r>
            <a:r>
              <a:rPr sz="1800" i="1" dirty="0">
                <a:latin typeface="Arial"/>
                <a:cs typeface="Arial"/>
              </a:rPr>
              <a:t>ICDM,</a:t>
            </a:r>
            <a:r>
              <a:rPr sz="1800" i="1" spc="-30" dirty="0">
                <a:latin typeface="Arial"/>
                <a:cs typeface="Arial"/>
              </a:rPr>
              <a:t> </a:t>
            </a:r>
            <a:r>
              <a:rPr sz="1800" spc="-10" dirty="0">
                <a:latin typeface="Arial"/>
                <a:cs typeface="Arial"/>
              </a:rPr>
              <a:t>2016.</a:t>
            </a:r>
            <a:endParaRPr sz="18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62483"/>
            <a:ext cx="3203575"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Arial"/>
                <a:cs typeface="Arial"/>
              </a:rPr>
              <a:t>Wide&amp;Deep</a:t>
            </a:r>
            <a:r>
              <a:rPr sz="3200" b="1" spc="-125" dirty="0">
                <a:solidFill>
                  <a:srgbClr val="FFFFFF"/>
                </a:solidFill>
                <a:latin typeface="Arial"/>
                <a:cs typeface="Arial"/>
              </a:rPr>
              <a:t> </a:t>
            </a:r>
            <a:r>
              <a:rPr sz="3200" b="1" spc="-25" dirty="0">
                <a:solidFill>
                  <a:srgbClr val="FFFFFF"/>
                </a:solidFill>
                <a:latin typeface="Microsoft YaHei"/>
                <a:cs typeface="Microsoft YaHei"/>
              </a:rPr>
              <a:t>模型</a:t>
            </a:r>
            <a:endParaRPr sz="3200">
              <a:latin typeface="Microsoft YaHei"/>
              <a:cs typeface="Microsoft YaHei"/>
            </a:endParaRPr>
          </a:p>
        </p:txBody>
      </p:sp>
      <p:pic>
        <p:nvPicPr>
          <p:cNvPr id="3" name="object 3"/>
          <p:cNvPicPr/>
          <p:nvPr/>
        </p:nvPicPr>
        <p:blipFill>
          <a:blip r:embed="rId2" cstate="print"/>
          <a:stretch>
            <a:fillRect/>
          </a:stretch>
        </p:blipFill>
        <p:spPr>
          <a:xfrm>
            <a:off x="55194" y="2151147"/>
            <a:ext cx="11921937" cy="2980484"/>
          </a:xfrm>
          <a:prstGeom prst="rect">
            <a:avLst/>
          </a:prstGeom>
        </p:spPr>
      </p:pic>
      <p:sp>
        <p:nvSpPr>
          <p:cNvPr id="4" name="object 4"/>
          <p:cNvSpPr txBox="1"/>
          <p:nvPr/>
        </p:nvSpPr>
        <p:spPr>
          <a:xfrm>
            <a:off x="542880" y="1244091"/>
            <a:ext cx="5365750"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C00000"/>
                </a:solidFill>
                <a:latin typeface="Arial"/>
                <a:cs typeface="Arial"/>
              </a:rPr>
              <a:t>Memorization</a:t>
            </a:r>
            <a:r>
              <a:rPr sz="2800" b="1" spc="-90" dirty="0">
                <a:solidFill>
                  <a:srgbClr val="C00000"/>
                </a:solidFill>
                <a:latin typeface="Arial"/>
                <a:cs typeface="Arial"/>
              </a:rPr>
              <a:t> </a:t>
            </a:r>
            <a:r>
              <a:rPr sz="2800" b="1" dirty="0">
                <a:solidFill>
                  <a:srgbClr val="C00000"/>
                </a:solidFill>
                <a:latin typeface="Arial"/>
                <a:cs typeface="Arial"/>
              </a:rPr>
              <a:t>vs</a:t>
            </a:r>
            <a:r>
              <a:rPr sz="2800" b="1" spc="-80" dirty="0">
                <a:solidFill>
                  <a:srgbClr val="C00000"/>
                </a:solidFill>
                <a:latin typeface="Arial"/>
                <a:cs typeface="Arial"/>
              </a:rPr>
              <a:t> </a:t>
            </a:r>
            <a:r>
              <a:rPr sz="2800" b="1" spc="-10" dirty="0">
                <a:solidFill>
                  <a:srgbClr val="C00000"/>
                </a:solidFill>
                <a:latin typeface="Arial"/>
                <a:cs typeface="Arial"/>
              </a:rPr>
              <a:t>Generalization</a:t>
            </a:r>
            <a:endParaRPr sz="28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62483"/>
            <a:ext cx="3203575" cy="513080"/>
          </a:xfrm>
          <a:prstGeom prst="rect">
            <a:avLst/>
          </a:prstGeom>
        </p:spPr>
        <p:txBody>
          <a:bodyPr vert="horz" wrap="square" lIns="0" tIns="12700" rIns="0" bIns="0" rtlCol="0">
            <a:spAutoFit/>
          </a:bodyPr>
          <a:lstStyle/>
          <a:p>
            <a:pPr marL="12700">
              <a:lnSpc>
                <a:spcPct val="100000"/>
              </a:lnSpc>
              <a:spcBef>
                <a:spcPts val="100"/>
              </a:spcBef>
            </a:pPr>
            <a:r>
              <a:rPr dirty="0"/>
              <a:t>Wide&amp;Deep</a:t>
            </a:r>
            <a:r>
              <a:rPr spc="-150" dirty="0"/>
              <a:t> </a:t>
            </a:r>
            <a:r>
              <a:rPr spc="-25" dirty="0">
                <a:latin typeface="Microsoft YaHei"/>
                <a:cs typeface="Microsoft YaHei"/>
              </a:rPr>
              <a:t>模型</a:t>
            </a:r>
          </a:p>
        </p:txBody>
      </p:sp>
      <p:sp>
        <p:nvSpPr>
          <p:cNvPr id="3" name="object 3"/>
          <p:cNvSpPr txBox="1"/>
          <p:nvPr/>
        </p:nvSpPr>
        <p:spPr>
          <a:xfrm>
            <a:off x="330988" y="1206500"/>
            <a:ext cx="11555730" cy="5073015"/>
          </a:xfrm>
          <a:prstGeom prst="rect">
            <a:avLst/>
          </a:prstGeom>
        </p:spPr>
        <p:txBody>
          <a:bodyPr vert="horz" wrap="square" lIns="0" tIns="12700" rIns="0" bIns="0" rtlCol="0">
            <a:spAutoFit/>
          </a:bodyPr>
          <a:lstStyle/>
          <a:p>
            <a:pPr marL="297815" indent="-285115">
              <a:lnSpc>
                <a:spcPct val="100000"/>
              </a:lnSpc>
              <a:spcBef>
                <a:spcPts val="100"/>
              </a:spcBef>
              <a:buFont typeface="Arial"/>
              <a:buChar char="•"/>
              <a:tabLst>
                <a:tab pos="297815" algn="l"/>
              </a:tabLst>
            </a:pPr>
            <a:r>
              <a:rPr sz="2400" b="1" spc="-20" dirty="0">
                <a:solidFill>
                  <a:srgbClr val="121212"/>
                </a:solidFill>
                <a:latin typeface="Microsoft YaHei"/>
                <a:cs typeface="Microsoft YaHei"/>
              </a:rPr>
              <a:t>Wide</a:t>
            </a:r>
            <a:r>
              <a:rPr sz="2400" b="1" spc="-5" dirty="0">
                <a:solidFill>
                  <a:srgbClr val="121212"/>
                </a:solidFill>
                <a:latin typeface="Microsoft YaHei"/>
                <a:cs typeface="Microsoft YaHei"/>
              </a:rPr>
              <a:t>部分：利用了广义线性模型，提高可解释性。</a:t>
            </a:r>
            <a:endParaRPr sz="2400">
              <a:latin typeface="Microsoft YaHei"/>
              <a:cs typeface="Microsoft YaHei"/>
            </a:endParaRPr>
          </a:p>
          <a:p>
            <a:pPr marL="298450" marR="38100">
              <a:lnSpc>
                <a:spcPct val="149600"/>
              </a:lnSpc>
              <a:spcBef>
                <a:spcPts val="245"/>
              </a:spcBef>
            </a:pPr>
            <a:r>
              <a:rPr sz="1800" dirty="0">
                <a:solidFill>
                  <a:srgbClr val="121212"/>
                </a:solidFill>
                <a:latin typeface="Microsoft YaHei"/>
                <a:cs typeface="Microsoft YaHei"/>
              </a:rPr>
              <a:t>在大规模的在线推荐系统中，logistic </a:t>
            </a:r>
            <a:r>
              <a:rPr sz="1800" spc="-20" dirty="0">
                <a:solidFill>
                  <a:srgbClr val="121212"/>
                </a:solidFill>
                <a:latin typeface="Microsoft YaHei"/>
                <a:cs typeface="Microsoft YaHei"/>
              </a:rPr>
              <a:t>regression</a:t>
            </a:r>
            <a:r>
              <a:rPr sz="1800" dirty="0">
                <a:solidFill>
                  <a:srgbClr val="121212"/>
                </a:solidFill>
                <a:latin typeface="Microsoft YaHei"/>
                <a:cs typeface="Microsoft YaHei"/>
              </a:rPr>
              <a:t>应用非常广泛，因为其简单、易扩展、可解释性。</a:t>
            </a:r>
            <a:r>
              <a:rPr sz="1800" spc="-20" dirty="0">
                <a:solidFill>
                  <a:srgbClr val="121212"/>
                </a:solidFill>
                <a:latin typeface="Microsoft YaHei"/>
                <a:cs typeface="Microsoft YaHei"/>
              </a:rPr>
              <a:t>LR</a:t>
            </a:r>
            <a:r>
              <a:rPr sz="1800" spc="-15" dirty="0">
                <a:solidFill>
                  <a:srgbClr val="121212"/>
                </a:solidFill>
                <a:latin typeface="Microsoft YaHei"/>
                <a:cs typeface="Microsoft YaHei"/>
              </a:rPr>
              <a:t>的输入多</a:t>
            </a:r>
            <a:r>
              <a:rPr sz="1800" dirty="0">
                <a:solidFill>
                  <a:srgbClr val="121212"/>
                </a:solidFill>
                <a:latin typeface="Microsoft YaHei"/>
                <a:cs typeface="Microsoft YaHei"/>
              </a:rPr>
              <a:t>半是二值化后的</a:t>
            </a:r>
            <a:r>
              <a:rPr sz="1800" spc="-10" dirty="0">
                <a:solidFill>
                  <a:srgbClr val="121212"/>
                </a:solidFill>
                <a:latin typeface="Microsoft YaHei"/>
                <a:cs typeface="Microsoft YaHei"/>
              </a:rPr>
              <a:t>one-hot</a:t>
            </a:r>
            <a:r>
              <a:rPr sz="1800" dirty="0">
                <a:solidFill>
                  <a:srgbClr val="121212"/>
                </a:solidFill>
                <a:latin typeface="Microsoft YaHei"/>
                <a:cs typeface="Microsoft YaHei"/>
              </a:rPr>
              <a:t>稀疏特征。</a:t>
            </a:r>
            <a:r>
              <a:rPr sz="1800" spc="-10" dirty="0">
                <a:solidFill>
                  <a:srgbClr val="121212"/>
                </a:solidFill>
                <a:latin typeface="Microsoft YaHei"/>
                <a:cs typeface="Microsoft YaHei"/>
              </a:rPr>
              <a:t>Memorization</a:t>
            </a:r>
            <a:r>
              <a:rPr sz="1800" spc="-5" dirty="0">
                <a:solidFill>
                  <a:srgbClr val="121212"/>
                </a:solidFill>
                <a:latin typeface="Microsoft YaHei"/>
                <a:cs typeface="Microsoft YaHei"/>
              </a:rPr>
              <a:t>可通过在稀疏特征上做特征交叉来实现，例如：</a:t>
            </a:r>
            <a:r>
              <a:rPr sz="1800" spc="-50" dirty="0">
                <a:solidFill>
                  <a:srgbClr val="121212"/>
                </a:solidFill>
                <a:latin typeface="Microsoft YaHei"/>
                <a:cs typeface="Microsoft YaHei"/>
              </a:rPr>
              <a:t> </a:t>
            </a:r>
            <a:r>
              <a:rPr sz="1800" spc="-10" dirty="0">
                <a:solidFill>
                  <a:srgbClr val="121212"/>
                </a:solidFill>
                <a:latin typeface="Microsoft YaHei"/>
                <a:cs typeface="Microsoft YaHei"/>
              </a:rPr>
              <a:t>user_installed_app=netflix，impression_app=pandora</a:t>
            </a:r>
            <a:r>
              <a:rPr sz="1800" spc="-5" dirty="0">
                <a:solidFill>
                  <a:srgbClr val="121212"/>
                </a:solidFill>
                <a:latin typeface="Microsoft YaHei"/>
                <a:cs typeface="Microsoft YaHei"/>
              </a:rPr>
              <a:t>，当</a:t>
            </a:r>
            <a:r>
              <a:rPr sz="1800" spc="-10" dirty="0">
                <a:solidFill>
                  <a:srgbClr val="121212"/>
                </a:solidFill>
                <a:latin typeface="Microsoft YaHei"/>
                <a:cs typeface="Microsoft YaHei"/>
              </a:rPr>
              <a:t>user_installed_app</a:t>
            </a:r>
            <a:r>
              <a:rPr sz="1800" dirty="0">
                <a:solidFill>
                  <a:srgbClr val="121212"/>
                </a:solidFill>
                <a:latin typeface="Microsoft YaHei"/>
                <a:cs typeface="Microsoft YaHei"/>
              </a:rPr>
              <a:t>与</a:t>
            </a:r>
            <a:r>
              <a:rPr sz="1800" spc="-20" dirty="0">
                <a:solidFill>
                  <a:srgbClr val="121212"/>
                </a:solidFill>
                <a:latin typeface="Microsoft YaHei"/>
                <a:cs typeface="Microsoft YaHei"/>
              </a:rPr>
              <a:t>impression_app</a:t>
            </a:r>
            <a:r>
              <a:rPr sz="1800" spc="-15" dirty="0">
                <a:solidFill>
                  <a:srgbClr val="121212"/>
                </a:solidFill>
                <a:latin typeface="Microsoft YaHei"/>
                <a:cs typeface="Microsoft YaHei"/>
              </a:rPr>
              <a:t>的取值都</a:t>
            </a:r>
            <a:r>
              <a:rPr sz="1800" dirty="0">
                <a:solidFill>
                  <a:srgbClr val="121212"/>
                </a:solidFill>
                <a:latin typeface="Microsoft YaHei"/>
                <a:cs typeface="Microsoft YaHei"/>
              </a:rPr>
              <a:t>为</a:t>
            </a:r>
            <a:r>
              <a:rPr sz="1800" spc="-10" dirty="0">
                <a:solidFill>
                  <a:srgbClr val="121212"/>
                </a:solidFill>
                <a:latin typeface="Microsoft YaHei"/>
                <a:cs typeface="Microsoft YaHei"/>
              </a:rPr>
              <a:t>1</a:t>
            </a:r>
            <a:r>
              <a:rPr sz="1800" dirty="0">
                <a:solidFill>
                  <a:srgbClr val="121212"/>
                </a:solidFill>
                <a:latin typeface="Microsoft YaHei"/>
                <a:cs typeface="Microsoft YaHei"/>
              </a:rPr>
              <a:t>时，其组合特征</a:t>
            </a:r>
            <a:r>
              <a:rPr sz="1800" spc="-10" dirty="0">
                <a:solidFill>
                  <a:srgbClr val="121212"/>
                </a:solidFill>
                <a:latin typeface="Microsoft YaHei"/>
                <a:cs typeface="Microsoft YaHei"/>
              </a:rPr>
              <a:t>AND(user_installed_app=netflix</a:t>
            </a:r>
            <a:r>
              <a:rPr sz="1800" spc="130" dirty="0">
                <a:solidFill>
                  <a:srgbClr val="121212"/>
                </a:solidFill>
                <a:latin typeface="Microsoft YaHei"/>
                <a:cs typeface="Microsoft YaHei"/>
              </a:rPr>
              <a:t>, </a:t>
            </a:r>
            <a:r>
              <a:rPr sz="1800" spc="-20" dirty="0">
                <a:solidFill>
                  <a:srgbClr val="121212"/>
                </a:solidFill>
                <a:latin typeface="Microsoft YaHei"/>
                <a:cs typeface="Microsoft YaHei"/>
              </a:rPr>
              <a:t>impression_app=pandora</a:t>
            </a:r>
            <a:r>
              <a:rPr sz="1800" spc="-10" dirty="0">
                <a:solidFill>
                  <a:srgbClr val="121212"/>
                </a:solidFill>
                <a:latin typeface="Microsoft YaHei"/>
                <a:cs typeface="Microsoft YaHei"/>
              </a:rPr>
              <a:t>)的值则为1</a:t>
            </a:r>
            <a:r>
              <a:rPr sz="1800" spc="-5" dirty="0">
                <a:solidFill>
                  <a:srgbClr val="121212"/>
                </a:solidFill>
                <a:latin typeface="Microsoft YaHei"/>
                <a:cs typeface="Microsoft YaHei"/>
              </a:rPr>
              <a:t>，否则为</a:t>
            </a:r>
            <a:r>
              <a:rPr sz="1800" spc="-10" dirty="0">
                <a:solidFill>
                  <a:srgbClr val="121212"/>
                </a:solidFill>
                <a:latin typeface="Microsoft YaHei"/>
                <a:cs typeface="Microsoft YaHei"/>
              </a:rPr>
              <a:t>0</a:t>
            </a:r>
            <a:r>
              <a:rPr sz="1800" spc="-50" dirty="0">
                <a:solidFill>
                  <a:srgbClr val="121212"/>
                </a:solidFill>
                <a:latin typeface="Microsoft YaHei"/>
                <a:cs typeface="Microsoft YaHei"/>
              </a:rPr>
              <a:t>。</a:t>
            </a:r>
            <a:endParaRPr sz="1800">
              <a:latin typeface="Microsoft YaHei"/>
              <a:cs typeface="Microsoft YaHei"/>
            </a:endParaRPr>
          </a:p>
          <a:p>
            <a:pPr marL="298450">
              <a:lnSpc>
                <a:spcPct val="100000"/>
              </a:lnSpc>
              <a:spcBef>
                <a:spcPts val="1035"/>
              </a:spcBef>
            </a:pPr>
            <a:r>
              <a:rPr sz="1800" b="1" dirty="0">
                <a:solidFill>
                  <a:srgbClr val="C00000"/>
                </a:solidFill>
                <a:latin typeface="Microsoft YaHei"/>
                <a:cs typeface="Microsoft YaHei"/>
              </a:rPr>
              <a:t>缺点：</a:t>
            </a:r>
            <a:r>
              <a:rPr sz="1800" spc="-5" dirty="0">
                <a:solidFill>
                  <a:srgbClr val="121212"/>
                </a:solidFill>
                <a:latin typeface="Microsoft YaHei"/>
                <a:cs typeface="Microsoft YaHei"/>
              </a:rPr>
              <a:t>无法学习高阶组合特征，并且需要进行人工特征工程。</a:t>
            </a:r>
            <a:endParaRPr sz="1800">
              <a:latin typeface="Microsoft YaHei"/>
              <a:cs typeface="Microsoft YaHei"/>
            </a:endParaRPr>
          </a:p>
          <a:p>
            <a:pPr marL="297815" indent="-285115">
              <a:lnSpc>
                <a:spcPct val="100000"/>
              </a:lnSpc>
              <a:spcBef>
                <a:spcPts val="1345"/>
              </a:spcBef>
              <a:buFont typeface="Arial"/>
              <a:buChar char="•"/>
              <a:tabLst>
                <a:tab pos="297815" algn="l"/>
              </a:tabLst>
            </a:pPr>
            <a:r>
              <a:rPr sz="2400" b="1" spc="-25" dirty="0">
                <a:solidFill>
                  <a:srgbClr val="121212"/>
                </a:solidFill>
                <a:latin typeface="Microsoft YaHei"/>
                <a:cs typeface="Microsoft YaHei"/>
              </a:rPr>
              <a:t>Deep</a:t>
            </a:r>
            <a:r>
              <a:rPr sz="2400" b="1" spc="-5" dirty="0">
                <a:solidFill>
                  <a:srgbClr val="121212"/>
                </a:solidFill>
                <a:latin typeface="Microsoft YaHei"/>
                <a:cs typeface="Microsoft YaHei"/>
              </a:rPr>
              <a:t>部分：主要是发现训练集中未出现的高阶组合特征。</a:t>
            </a:r>
            <a:endParaRPr sz="2400">
              <a:latin typeface="Microsoft YaHei"/>
              <a:cs typeface="Microsoft YaHei"/>
            </a:endParaRPr>
          </a:p>
          <a:p>
            <a:pPr marL="298450" marR="146050" algn="just">
              <a:lnSpc>
                <a:spcPct val="147800"/>
              </a:lnSpc>
              <a:spcBef>
                <a:spcPts val="190"/>
              </a:spcBef>
            </a:pPr>
            <a:r>
              <a:rPr sz="1800" spc="-10" dirty="0">
                <a:solidFill>
                  <a:srgbClr val="121212"/>
                </a:solidFill>
                <a:latin typeface="Microsoft YaHei"/>
                <a:cs typeface="Microsoft YaHei"/>
              </a:rPr>
              <a:t>Embedding-</a:t>
            </a:r>
            <a:r>
              <a:rPr sz="1800" spc="-20" dirty="0">
                <a:solidFill>
                  <a:srgbClr val="121212"/>
                </a:solidFill>
                <a:latin typeface="Microsoft YaHei"/>
                <a:cs typeface="Microsoft YaHei"/>
              </a:rPr>
              <a:t>based</a:t>
            </a:r>
            <a:r>
              <a:rPr sz="1800" dirty="0">
                <a:solidFill>
                  <a:srgbClr val="121212"/>
                </a:solidFill>
                <a:latin typeface="Microsoft YaHei"/>
                <a:cs typeface="Microsoft YaHei"/>
              </a:rPr>
              <a:t>模型可以在很少的特征工程情况下，通过学习一个低维的embedding </a:t>
            </a:r>
            <a:r>
              <a:rPr sz="1800" spc="-20" dirty="0">
                <a:solidFill>
                  <a:srgbClr val="121212"/>
                </a:solidFill>
                <a:latin typeface="Microsoft YaHei"/>
                <a:cs typeface="Microsoft YaHei"/>
              </a:rPr>
              <a:t>vector</a:t>
            </a:r>
            <a:r>
              <a:rPr sz="1800" spc="-10" dirty="0">
                <a:solidFill>
                  <a:srgbClr val="121212"/>
                </a:solidFill>
                <a:latin typeface="Microsoft YaHei"/>
                <a:cs typeface="Microsoft YaHei"/>
              </a:rPr>
              <a:t>来学习训练集</a:t>
            </a:r>
            <a:r>
              <a:rPr sz="1800" spc="-5" dirty="0">
                <a:solidFill>
                  <a:srgbClr val="121212"/>
                </a:solidFill>
                <a:latin typeface="Microsoft YaHei"/>
                <a:cs typeface="Microsoft YaHei"/>
              </a:rPr>
              <a:t>中从未见过的组合特征。例如，</a:t>
            </a:r>
            <a:r>
              <a:rPr sz="1800" spc="-10" dirty="0">
                <a:solidFill>
                  <a:srgbClr val="121212"/>
                </a:solidFill>
                <a:latin typeface="Microsoft YaHei"/>
                <a:cs typeface="Microsoft YaHei"/>
              </a:rPr>
              <a:t>FM</a:t>
            </a:r>
            <a:r>
              <a:rPr sz="1800" dirty="0">
                <a:solidFill>
                  <a:srgbClr val="121212"/>
                </a:solidFill>
                <a:latin typeface="Microsoft YaHei"/>
                <a:cs typeface="Microsoft YaHei"/>
              </a:rPr>
              <a:t>与</a:t>
            </a:r>
            <a:r>
              <a:rPr sz="1800" spc="-20" dirty="0">
                <a:solidFill>
                  <a:srgbClr val="121212"/>
                </a:solidFill>
                <a:latin typeface="Microsoft YaHei"/>
                <a:cs typeface="Microsoft YaHei"/>
              </a:rPr>
              <a:t>DNN</a:t>
            </a:r>
            <a:r>
              <a:rPr sz="1800" spc="-5" dirty="0">
                <a:solidFill>
                  <a:srgbClr val="121212"/>
                </a:solidFill>
                <a:latin typeface="Microsoft YaHei"/>
                <a:cs typeface="Microsoft YaHei"/>
              </a:rPr>
              <a:t>。不需要进行复杂的特征工程。</a:t>
            </a:r>
            <a:endParaRPr sz="1800">
              <a:latin typeface="Microsoft YaHei"/>
              <a:cs typeface="Microsoft YaHei"/>
            </a:endParaRPr>
          </a:p>
          <a:p>
            <a:pPr marL="298450" marR="5080" algn="just">
              <a:lnSpc>
                <a:spcPct val="147800"/>
              </a:lnSpc>
              <a:spcBef>
                <a:spcPts val="120"/>
              </a:spcBef>
            </a:pPr>
            <a:r>
              <a:rPr sz="1800" b="1" dirty="0">
                <a:solidFill>
                  <a:srgbClr val="C00000"/>
                </a:solidFill>
                <a:latin typeface="Microsoft YaHei"/>
                <a:cs typeface="Microsoft YaHei"/>
              </a:rPr>
              <a:t>缺点：</a:t>
            </a:r>
            <a:r>
              <a:rPr sz="1800" dirty="0">
                <a:solidFill>
                  <a:srgbClr val="121212"/>
                </a:solidFill>
                <a:latin typeface="Microsoft YaHei"/>
                <a:cs typeface="Microsoft YaHei"/>
              </a:rPr>
              <a:t>当query-</a:t>
            </a:r>
            <a:r>
              <a:rPr sz="1800" spc="-25" dirty="0">
                <a:solidFill>
                  <a:srgbClr val="121212"/>
                </a:solidFill>
                <a:latin typeface="Microsoft YaHei"/>
                <a:cs typeface="Microsoft YaHei"/>
              </a:rPr>
              <a:t>item</a:t>
            </a:r>
            <a:r>
              <a:rPr sz="1800" dirty="0">
                <a:solidFill>
                  <a:srgbClr val="121212"/>
                </a:solidFill>
                <a:latin typeface="Microsoft YaHei"/>
                <a:cs typeface="Microsoft YaHei"/>
              </a:rPr>
              <a:t>矩阵是稀疏并且是</a:t>
            </a:r>
            <a:r>
              <a:rPr sz="1800" spc="-10" dirty="0">
                <a:solidFill>
                  <a:srgbClr val="121212"/>
                </a:solidFill>
                <a:latin typeface="Microsoft YaHei"/>
                <a:cs typeface="Microsoft YaHei"/>
              </a:rPr>
              <a:t>high-rank</a:t>
            </a:r>
            <a:r>
              <a:rPr sz="1800" dirty="0">
                <a:solidFill>
                  <a:srgbClr val="121212"/>
                </a:solidFill>
                <a:latin typeface="Microsoft YaHei"/>
                <a:cs typeface="Microsoft YaHei"/>
              </a:rPr>
              <a:t>的时候（比如</a:t>
            </a:r>
            <a:r>
              <a:rPr sz="1800" spc="-20" dirty="0">
                <a:solidFill>
                  <a:srgbClr val="121212"/>
                </a:solidFill>
                <a:latin typeface="Microsoft YaHei"/>
                <a:cs typeface="Microsoft YaHei"/>
              </a:rPr>
              <a:t>user</a:t>
            </a:r>
            <a:r>
              <a:rPr sz="1800" dirty="0">
                <a:solidFill>
                  <a:srgbClr val="121212"/>
                </a:solidFill>
                <a:latin typeface="Microsoft YaHei"/>
                <a:cs typeface="Microsoft YaHei"/>
              </a:rPr>
              <a:t>有特殊的爱好，或</a:t>
            </a:r>
            <a:r>
              <a:rPr sz="1800" spc="-25" dirty="0">
                <a:solidFill>
                  <a:srgbClr val="121212"/>
                </a:solidFill>
                <a:latin typeface="Microsoft YaHei"/>
                <a:cs typeface="Microsoft YaHei"/>
              </a:rPr>
              <a:t>item</a:t>
            </a:r>
            <a:r>
              <a:rPr sz="1800" dirty="0">
                <a:solidFill>
                  <a:srgbClr val="121212"/>
                </a:solidFill>
                <a:latin typeface="Microsoft YaHei"/>
                <a:cs typeface="Microsoft YaHei"/>
              </a:rPr>
              <a:t>比较小众），</a:t>
            </a:r>
            <a:r>
              <a:rPr sz="1800" spc="-20" dirty="0">
                <a:solidFill>
                  <a:srgbClr val="121212"/>
                </a:solidFill>
                <a:latin typeface="Microsoft YaHei"/>
                <a:cs typeface="Microsoft YaHei"/>
              </a:rPr>
              <a:t>很难非</a:t>
            </a:r>
            <a:r>
              <a:rPr sz="1800" dirty="0">
                <a:solidFill>
                  <a:srgbClr val="121212"/>
                </a:solidFill>
                <a:latin typeface="Microsoft YaHei"/>
                <a:cs typeface="Microsoft YaHei"/>
              </a:rPr>
              <a:t>常效率的学习出低维度的表示。这种情况下，大部分的query-</a:t>
            </a:r>
            <a:r>
              <a:rPr sz="1800" spc="-25" dirty="0">
                <a:solidFill>
                  <a:srgbClr val="121212"/>
                </a:solidFill>
                <a:latin typeface="Microsoft YaHei"/>
                <a:cs typeface="Microsoft YaHei"/>
              </a:rPr>
              <a:t>item</a:t>
            </a:r>
            <a:r>
              <a:rPr sz="1800" dirty="0">
                <a:solidFill>
                  <a:srgbClr val="121212"/>
                </a:solidFill>
                <a:latin typeface="Microsoft YaHei"/>
                <a:cs typeface="Microsoft YaHei"/>
              </a:rPr>
              <a:t>都没有什么关系。但是dense </a:t>
            </a:r>
            <a:r>
              <a:rPr sz="1800" spc="-10" dirty="0">
                <a:solidFill>
                  <a:srgbClr val="121212"/>
                </a:solidFill>
                <a:latin typeface="Microsoft YaHei"/>
                <a:cs typeface="Microsoft YaHei"/>
              </a:rPr>
              <a:t>embedding</a:t>
            </a:r>
            <a:r>
              <a:rPr sz="1800" spc="-50" dirty="0">
                <a:solidFill>
                  <a:srgbClr val="121212"/>
                </a:solidFill>
                <a:latin typeface="Microsoft YaHei"/>
                <a:cs typeface="Microsoft YaHei"/>
              </a:rPr>
              <a:t>会</a:t>
            </a:r>
            <a:r>
              <a:rPr sz="1800" dirty="0">
                <a:solidFill>
                  <a:srgbClr val="121212"/>
                </a:solidFill>
                <a:latin typeface="Microsoft YaHei"/>
                <a:cs typeface="Microsoft YaHei"/>
              </a:rPr>
              <a:t>导致几乎所有的query-</a:t>
            </a:r>
            <a:r>
              <a:rPr sz="1800" spc="-25" dirty="0">
                <a:solidFill>
                  <a:srgbClr val="121212"/>
                </a:solidFill>
                <a:latin typeface="Microsoft YaHei"/>
                <a:cs typeface="Microsoft YaHei"/>
              </a:rPr>
              <a:t>item</a:t>
            </a:r>
            <a:r>
              <a:rPr sz="1800" dirty="0">
                <a:solidFill>
                  <a:srgbClr val="121212"/>
                </a:solidFill>
                <a:latin typeface="Microsoft YaHei"/>
                <a:cs typeface="Microsoft YaHei"/>
              </a:rPr>
              <a:t>预测值都是非</a:t>
            </a:r>
            <a:r>
              <a:rPr sz="1800" spc="-10" dirty="0">
                <a:solidFill>
                  <a:srgbClr val="121212"/>
                </a:solidFill>
                <a:latin typeface="Microsoft YaHei"/>
                <a:cs typeface="Microsoft YaHei"/>
              </a:rPr>
              <a:t>0</a:t>
            </a:r>
            <a:r>
              <a:rPr sz="1800" spc="-5" dirty="0">
                <a:solidFill>
                  <a:srgbClr val="121212"/>
                </a:solidFill>
                <a:latin typeface="Microsoft YaHei"/>
                <a:cs typeface="Microsoft YaHei"/>
              </a:rPr>
              <a:t>的，这就导致了推荐过度泛化，会推荐一些不那么相关的物品。</a:t>
            </a:r>
            <a:endParaRPr sz="1800">
              <a:latin typeface="Microsoft YaHei"/>
              <a:cs typeface="Microsoft YaHe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62483"/>
            <a:ext cx="3203575" cy="513080"/>
          </a:xfrm>
          <a:prstGeom prst="rect">
            <a:avLst/>
          </a:prstGeom>
        </p:spPr>
        <p:txBody>
          <a:bodyPr vert="horz" wrap="square" lIns="0" tIns="12700" rIns="0" bIns="0" rtlCol="0">
            <a:spAutoFit/>
          </a:bodyPr>
          <a:lstStyle/>
          <a:p>
            <a:pPr marL="12700">
              <a:lnSpc>
                <a:spcPct val="100000"/>
              </a:lnSpc>
              <a:spcBef>
                <a:spcPts val="100"/>
              </a:spcBef>
            </a:pPr>
            <a:r>
              <a:rPr dirty="0"/>
              <a:t>Wide&amp;Deep</a:t>
            </a:r>
            <a:r>
              <a:rPr spc="-125" dirty="0"/>
              <a:t> </a:t>
            </a:r>
            <a:r>
              <a:rPr spc="-25" dirty="0">
                <a:latin typeface="Microsoft YaHei"/>
                <a:cs typeface="Microsoft YaHei"/>
              </a:rPr>
              <a:t>模型</a:t>
            </a:r>
          </a:p>
        </p:txBody>
      </p:sp>
      <p:pic>
        <p:nvPicPr>
          <p:cNvPr id="3" name="object 3"/>
          <p:cNvPicPr/>
          <p:nvPr/>
        </p:nvPicPr>
        <p:blipFill>
          <a:blip r:embed="rId2" cstate="print"/>
          <a:stretch>
            <a:fillRect/>
          </a:stretch>
        </p:blipFill>
        <p:spPr>
          <a:xfrm>
            <a:off x="527847" y="845987"/>
            <a:ext cx="10817784" cy="56133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3387725"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Arial"/>
                <a:cs typeface="Arial"/>
              </a:rPr>
              <a:t>Deep&amp;Cross</a:t>
            </a:r>
            <a:r>
              <a:rPr sz="3200" b="1" spc="-95" dirty="0">
                <a:solidFill>
                  <a:srgbClr val="FFFFFF"/>
                </a:solidFill>
                <a:latin typeface="Arial"/>
                <a:cs typeface="Arial"/>
              </a:rPr>
              <a:t> </a:t>
            </a:r>
            <a:r>
              <a:rPr sz="3200" b="1" spc="-25" dirty="0">
                <a:solidFill>
                  <a:srgbClr val="FFFFFF"/>
                </a:solidFill>
                <a:latin typeface="Microsoft YaHei"/>
                <a:cs typeface="Microsoft YaHei"/>
              </a:rPr>
              <a:t>模型</a:t>
            </a:r>
            <a:endParaRPr sz="3200">
              <a:latin typeface="Microsoft YaHei"/>
              <a:cs typeface="Microsoft YaHei"/>
            </a:endParaRPr>
          </a:p>
        </p:txBody>
      </p:sp>
      <p:sp>
        <p:nvSpPr>
          <p:cNvPr id="3" name="object 3"/>
          <p:cNvSpPr txBox="1"/>
          <p:nvPr/>
        </p:nvSpPr>
        <p:spPr>
          <a:xfrm>
            <a:off x="679797" y="874267"/>
            <a:ext cx="11079480" cy="1689735"/>
          </a:xfrm>
          <a:prstGeom prst="rect">
            <a:avLst/>
          </a:prstGeom>
        </p:spPr>
        <p:txBody>
          <a:bodyPr vert="horz" wrap="square" lIns="0" tIns="17145" rIns="0" bIns="0" rtlCol="0">
            <a:spAutoFit/>
          </a:bodyPr>
          <a:lstStyle/>
          <a:p>
            <a:pPr marL="12700" marR="5080" algn="just">
              <a:lnSpc>
                <a:spcPct val="151200"/>
              </a:lnSpc>
              <a:spcBef>
                <a:spcPts val="135"/>
              </a:spcBef>
            </a:pPr>
            <a:r>
              <a:rPr sz="2400" b="1" spc="-20" dirty="0">
                <a:solidFill>
                  <a:srgbClr val="C00000"/>
                </a:solidFill>
                <a:latin typeface="Calibri"/>
                <a:cs typeface="Calibri"/>
              </a:rPr>
              <a:t>Deep&amp;Cross</a:t>
            </a:r>
            <a:r>
              <a:rPr sz="2400" spc="-20" dirty="0">
                <a:solidFill>
                  <a:srgbClr val="C00000"/>
                </a:solidFill>
                <a:latin typeface="Microsoft YaHei"/>
                <a:cs typeface="Microsoft YaHei"/>
              </a:rPr>
              <a:t>：</a:t>
            </a:r>
            <a:r>
              <a:rPr sz="2400" dirty="0">
                <a:solidFill>
                  <a:srgbClr val="121212"/>
                </a:solidFill>
                <a:latin typeface="Microsoft YaHei"/>
                <a:cs typeface="Microsoft YaHei"/>
              </a:rPr>
              <a:t>斯坦福和</a:t>
            </a:r>
            <a:r>
              <a:rPr sz="2400" spc="-10" dirty="0">
                <a:solidFill>
                  <a:srgbClr val="121212"/>
                </a:solidFill>
                <a:latin typeface="Calibri"/>
                <a:cs typeface="Calibri"/>
              </a:rPr>
              <a:t>Google</a:t>
            </a:r>
            <a:r>
              <a:rPr sz="2400" dirty="0">
                <a:solidFill>
                  <a:srgbClr val="121212"/>
                </a:solidFill>
                <a:latin typeface="Microsoft YaHei"/>
                <a:cs typeface="Microsoft YaHei"/>
              </a:rPr>
              <a:t>合作基于</a:t>
            </a:r>
            <a:r>
              <a:rPr sz="2400" spc="-20" dirty="0">
                <a:solidFill>
                  <a:srgbClr val="121212"/>
                </a:solidFill>
                <a:latin typeface="Calibri"/>
                <a:cs typeface="Calibri"/>
              </a:rPr>
              <a:t>Wide&amp;Deep</a:t>
            </a:r>
            <a:r>
              <a:rPr sz="2400" dirty="0">
                <a:solidFill>
                  <a:srgbClr val="121212"/>
                </a:solidFill>
                <a:latin typeface="Microsoft YaHei"/>
                <a:cs typeface="Microsoft YaHei"/>
              </a:rPr>
              <a:t>的改进。主要思路是使用</a:t>
            </a:r>
            <a:r>
              <a:rPr sz="2400" spc="-20" dirty="0">
                <a:solidFill>
                  <a:srgbClr val="121212"/>
                </a:solidFill>
                <a:latin typeface="Calibri"/>
                <a:cs typeface="Calibri"/>
              </a:rPr>
              <a:t>Cross</a:t>
            </a:r>
            <a:r>
              <a:rPr sz="2400" spc="-50" dirty="0">
                <a:solidFill>
                  <a:srgbClr val="121212"/>
                </a:solidFill>
                <a:latin typeface="Microsoft YaHei"/>
                <a:cs typeface="Microsoft YaHei"/>
              </a:rPr>
              <a:t>网</a:t>
            </a:r>
            <a:r>
              <a:rPr sz="2400" dirty="0">
                <a:solidFill>
                  <a:srgbClr val="121212"/>
                </a:solidFill>
                <a:latin typeface="Microsoft YaHei"/>
                <a:cs typeface="Microsoft YaHei"/>
              </a:rPr>
              <a:t>络替代</a:t>
            </a:r>
            <a:r>
              <a:rPr sz="2400" spc="-20" dirty="0">
                <a:solidFill>
                  <a:srgbClr val="121212"/>
                </a:solidFill>
                <a:latin typeface="Calibri"/>
                <a:cs typeface="Calibri"/>
              </a:rPr>
              <a:t>Wide</a:t>
            </a:r>
            <a:r>
              <a:rPr sz="2400" dirty="0">
                <a:solidFill>
                  <a:srgbClr val="121212"/>
                </a:solidFill>
                <a:latin typeface="Microsoft YaHei"/>
                <a:cs typeface="Microsoft YaHei"/>
              </a:rPr>
              <a:t>部分，目的是通过多层交叉</a:t>
            </a:r>
            <a:r>
              <a:rPr sz="2400" dirty="0">
                <a:solidFill>
                  <a:srgbClr val="121212"/>
                </a:solidFill>
                <a:latin typeface="Calibri"/>
                <a:cs typeface="Calibri"/>
              </a:rPr>
              <a:t>(Cross</a:t>
            </a:r>
            <a:r>
              <a:rPr sz="2400" spc="-25" dirty="0">
                <a:solidFill>
                  <a:srgbClr val="121212"/>
                </a:solidFill>
                <a:latin typeface="Calibri"/>
                <a:cs typeface="Calibri"/>
              </a:rPr>
              <a:t> layer)</a:t>
            </a:r>
            <a:r>
              <a:rPr sz="2400" spc="-5" dirty="0">
                <a:solidFill>
                  <a:srgbClr val="121212"/>
                </a:solidFill>
                <a:latin typeface="Microsoft YaHei"/>
                <a:cs typeface="Microsoft YaHei"/>
              </a:rPr>
              <a:t>增加特征之间的交互力度；</a:t>
            </a:r>
            <a:r>
              <a:rPr sz="2400" spc="-10" dirty="0">
                <a:solidFill>
                  <a:srgbClr val="121212"/>
                </a:solidFill>
                <a:latin typeface="Calibri"/>
                <a:cs typeface="Calibri"/>
              </a:rPr>
              <a:t>Deep</a:t>
            </a:r>
            <a:r>
              <a:rPr sz="2400" dirty="0">
                <a:solidFill>
                  <a:srgbClr val="121212"/>
                </a:solidFill>
                <a:latin typeface="Microsoft YaHei"/>
                <a:cs typeface="Microsoft YaHei"/>
              </a:rPr>
              <a:t>部分则与</a:t>
            </a:r>
            <a:r>
              <a:rPr sz="2400" spc="-20" dirty="0">
                <a:solidFill>
                  <a:srgbClr val="121212"/>
                </a:solidFill>
                <a:latin typeface="Calibri"/>
                <a:cs typeface="Calibri"/>
              </a:rPr>
              <a:t>Wide&amp;Deep</a:t>
            </a:r>
            <a:r>
              <a:rPr sz="2400" spc="-10" dirty="0">
                <a:solidFill>
                  <a:srgbClr val="121212"/>
                </a:solidFill>
                <a:latin typeface="Microsoft YaHei"/>
                <a:cs typeface="Microsoft YaHei"/>
              </a:rPr>
              <a:t>保持一致。</a:t>
            </a:r>
            <a:endParaRPr sz="2400">
              <a:latin typeface="Microsoft YaHei"/>
              <a:cs typeface="Microsoft YaHei"/>
            </a:endParaRPr>
          </a:p>
        </p:txBody>
      </p:sp>
      <p:pic>
        <p:nvPicPr>
          <p:cNvPr id="4" name="object 4"/>
          <p:cNvPicPr/>
          <p:nvPr/>
        </p:nvPicPr>
        <p:blipFill>
          <a:blip r:embed="rId2" cstate="print"/>
          <a:stretch>
            <a:fillRect/>
          </a:stretch>
        </p:blipFill>
        <p:spPr>
          <a:xfrm>
            <a:off x="2006796" y="2990548"/>
            <a:ext cx="7315085" cy="376837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2529205"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Arial"/>
                <a:cs typeface="Arial"/>
              </a:rPr>
              <a:t>DeepFM</a:t>
            </a:r>
            <a:r>
              <a:rPr sz="3200" b="1" spc="-30" dirty="0">
                <a:solidFill>
                  <a:srgbClr val="FFFFFF"/>
                </a:solidFill>
                <a:latin typeface="Arial"/>
                <a:cs typeface="Arial"/>
              </a:rPr>
              <a:t> </a:t>
            </a:r>
            <a:r>
              <a:rPr sz="3200" b="1" spc="-25" dirty="0">
                <a:solidFill>
                  <a:srgbClr val="FFFFFF"/>
                </a:solidFill>
                <a:latin typeface="Microsoft YaHei"/>
                <a:cs typeface="Microsoft YaHei"/>
              </a:rPr>
              <a:t>模型</a:t>
            </a:r>
            <a:endParaRPr sz="3200">
              <a:latin typeface="Microsoft YaHei"/>
              <a:cs typeface="Microsoft YaHei"/>
            </a:endParaRPr>
          </a:p>
        </p:txBody>
      </p:sp>
      <p:grpSp>
        <p:nvGrpSpPr>
          <p:cNvPr id="3" name="object 3"/>
          <p:cNvGrpSpPr/>
          <p:nvPr/>
        </p:nvGrpSpPr>
        <p:grpSpPr>
          <a:xfrm>
            <a:off x="436178" y="719199"/>
            <a:ext cx="11451590" cy="5893435"/>
            <a:chOff x="436178" y="719199"/>
            <a:chExt cx="11451590" cy="5893435"/>
          </a:xfrm>
        </p:grpSpPr>
        <p:pic>
          <p:nvPicPr>
            <p:cNvPr id="4" name="object 4"/>
            <p:cNvPicPr/>
            <p:nvPr/>
          </p:nvPicPr>
          <p:blipFill>
            <a:blip r:embed="rId2" cstate="print"/>
            <a:stretch>
              <a:fillRect/>
            </a:stretch>
          </p:blipFill>
          <p:spPr>
            <a:xfrm>
              <a:off x="628447" y="951485"/>
              <a:ext cx="10532753" cy="5660926"/>
            </a:xfrm>
            <a:prstGeom prst="rect">
              <a:avLst/>
            </a:prstGeom>
          </p:spPr>
        </p:pic>
        <p:sp>
          <p:nvSpPr>
            <p:cNvPr id="5" name="object 5"/>
            <p:cNvSpPr/>
            <p:nvPr/>
          </p:nvSpPr>
          <p:spPr>
            <a:xfrm>
              <a:off x="436178" y="719199"/>
              <a:ext cx="11451590" cy="960755"/>
            </a:xfrm>
            <a:custGeom>
              <a:avLst/>
              <a:gdLst/>
              <a:ahLst/>
              <a:cxnLst/>
              <a:rect l="l" t="t" r="r" b="b"/>
              <a:pathLst>
                <a:path w="11451590" h="960755">
                  <a:moveTo>
                    <a:pt x="11451021" y="0"/>
                  </a:moveTo>
                  <a:lnTo>
                    <a:pt x="0" y="0"/>
                  </a:lnTo>
                  <a:lnTo>
                    <a:pt x="0" y="960711"/>
                  </a:lnTo>
                  <a:lnTo>
                    <a:pt x="11451021" y="960711"/>
                  </a:lnTo>
                  <a:lnTo>
                    <a:pt x="11451021" y="0"/>
                  </a:lnTo>
                  <a:close/>
                </a:path>
              </a:pathLst>
            </a:custGeom>
            <a:solidFill>
              <a:srgbClr val="FFFFFF"/>
            </a:solidFill>
          </p:spPr>
          <p:txBody>
            <a:bodyPr wrap="square" lIns="0" tIns="0" rIns="0" bIns="0" rtlCol="0"/>
            <a:lstStyle/>
            <a:p>
              <a:endParaRPr/>
            </a:p>
          </p:txBody>
        </p:sp>
      </p:grpSp>
      <p:sp>
        <p:nvSpPr>
          <p:cNvPr id="6" name="object 6"/>
          <p:cNvSpPr txBox="1"/>
          <p:nvPr/>
        </p:nvSpPr>
        <p:spPr>
          <a:xfrm>
            <a:off x="514918" y="687323"/>
            <a:ext cx="11191875" cy="939800"/>
          </a:xfrm>
          <a:prstGeom prst="rect">
            <a:avLst/>
          </a:prstGeom>
        </p:spPr>
        <p:txBody>
          <a:bodyPr vert="horz" wrap="square" lIns="0" tIns="12700" rIns="0" bIns="0" rtlCol="0">
            <a:spAutoFit/>
          </a:bodyPr>
          <a:lstStyle/>
          <a:p>
            <a:pPr marL="12700" marR="5080">
              <a:lnSpc>
                <a:spcPct val="150000"/>
              </a:lnSpc>
              <a:spcBef>
                <a:spcPts val="100"/>
              </a:spcBef>
            </a:pPr>
            <a:r>
              <a:rPr sz="2000" spc="-20" dirty="0">
                <a:latin typeface="Arial"/>
                <a:cs typeface="Arial"/>
              </a:rPr>
              <a:t>2017</a:t>
            </a:r>
            <a:r>
              <a:rPr sz="2000" dirty="0">
                <a:latin typeface="Microsoft YaHei"/>
                <a:cs typeface="Microsoft YaHei"/>
              </a:rPr>
              <a:t>年由哈工大</a:t>
            </a:r>
            <a:r>
              <a:rPr sz="2000" spc="-20" dirty="0">
                <a:latin typeface="Arial"/>
                <a:cs typeface="Arial"/>
              </a:rPr>
              <a:t>&amp;</a:t>
            </a:r>
            <a:r>
              <a:rPr sz="2000" dirty="0">
                <a:latin typeface="Microsoft YaHei"/>
                <a:cs typeface="Microsoft YaHei"/>
              </a:rPr>
              <a:t>华为提出，使用</a:t>
            </a:r>
            <a:r>
              <a:rPr sz="2000" spc="-10" dirty="0">
                <a:latin typeface="Arial"/>
                <a:cs typeface="Arial"/>
              </a:rPr>
              <a:t>FM</a:t>
            </a:r>
            <a:r>
              <a:rPr sz="2000" dirty="0">
                <a:latin typeface="Microsoft YaHei"/>
                <a:cs typeface="Microsoft YaHei"/>
              </a:rPr>
              <a:t>替换</a:t>
            </a:r>
            <a:r>
              <a:rPr sz="2000" spc="-20" dirty="0">
                <a:latin typeface="Arial"/>
                <a:cs typeface="Arial"/>
              </a:rPr>
              <a:t>Wide&amp;Deep</a:t>
            </a:r>
            <a:r>
              <a:rPr sz="2000" dirty="0">
                <a:latin typeface="Microsoft YaHei"/>
                <a:cs typeface="Microsoft YaHei"/>
              </a:rPr>
              <a:t>的</a:t>
            </a:r>
            <a:r>
              <a:rPr sz="2000" spc="-20" dirty="0">
                <a:latin typeface="Arial"/>
                <a:cs typeface="Arial"/>
              </a:rPr>
              <a:t>Wide</a:t>
            </a:r>
            <a:r>
              <a:rPr sz="2000" spc="-5" dirty="0">
                <a:latin typeface="Microsoft YaHei"/>
                <a:cs typeface="Microsoft YaHei"/>
              </a:rPr>
              <a:t>部分，加强浅层网络组合特征的能力。</a:t>
            </a:r>
            <a:r>
              <a:rPr sz="2000" spc="-50" dirty="0">
                <a:latin typeface="Microsoft YaHei"/>
                <a:cs typeface="Microsoft YaHei"/>
              </a:rPr>
              <a:t> </a:t>
            </a:r>
            <a:r>
              <a:rPr sz="2000" spc="-20" dirty="0">
                <a:latin typeface="Arial"/>
                <a:cs typeface="Arial"/>
              </a:rPr>
              <a:t>DeepFM</a:t>
            </a:r>
            <a:r>
              <a:rPr sz="2000" dirty="0">
                <a:latin typeface="Microsoft YaHei"/>
                <a:cs typeface="Microsoft YaHei"/>
              </a:rPr>
              <a:t>的改进目的和</a:t>
            </a:r>
            <a:r>
              <a:rPr sz="2000" spc="-10" dirty="0">
                <a:latin typeface="Arial"/>
                <a:cs typeface="Arial"/>
              </a:rPr>
              <a:t>Deep&amp;Cross</a:t>
            </a:r>
            <a:r>
              <a:rPr sz="2000" spc="-5" dirty="0">
                <a:latin typeface="Microsoft YaHei"/>
                <a:cs typeface="Microsoft YaHei"/>
              </a:rPr>
              <a:t>的目的是一致的，只是采用的手段不同。</a:t>
            </a:r>
            <a:endParaRPr sz="2000">
              <a:latin typeface="Microsoft YaHei"/>
              <a:cs typeface="Microsoft YaHe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27209" y="6610308"/>
            <a:ext cx="168275" cy="170815"/>
          </a:xfrm>
          <a:prstGeom prst="rect">
            <a:avLst/>
          </a:prstGeom>
        </p:spPr>
        <p:txBody>
          <a:bodyPr vert="horz" wrap="square" lIns="0" tIns="0" rIns="0" bIns="0" rtlCol="0">
            <a:spAutoFit/>
          </a:bodyPr>
          <a:lstStyle/>
          <a:p>
            <a:pPr>
              <a:lnSpc>
                <a:spcPts val="1325"/>
              </a:lnSpc>
            </a:pPr>
            <a:r>
              <a:rPr sz="1200" spc="-25" dirty="0">
                <a:solidFill>
                  <a:srgbClr val="898989"/>
                </a:solidFill>
                <a:latin typeface="Arial"/>
                <a:cs typeface="Arial"/>
              </a:rPr>
              <a:t>39</a:t>
            </a:r>
            <a:endParaRPr sz="1200">
              <a:latin typeface="Arial"/>
              <a:cs typeface="Arial"/>
            </a:endParaRPr>
          </a:p>
        </p:txBody>
      </p:sp>
      <p:sp>
        <p:nvSpPr>
          <p:cNvPr id="3" name="object 3"/>
          <p:cNvSpPr txBox="1"/>
          <p:nvPr/>
        </p:nvSpPr>
        <p:spPr>
          <a:xfrm>
            <a:off x="1154090" y="74676"/>
            <a:ext cx="2913380"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Arial"/>
                <a:cs typeface="Arial"/>
              </a:rPr>
              <a:t>Neural</a:t>
            </a:r>
            <a:r>
              <a:rPr sz="3200" b="1" spc="-25" dirty="0">
                <a:solidFill>
                  <a:srgbClr val="FFFFFF"/>
                </a:solidFill>
                <a:latin typeface="Arial"/>
                <a:cs typeface="Arial"/>
              </a:rPr>
              <a:t> </a:t>
            </a:r>
            <a:r>
              <a:rPr sz="3200" b="1" dirty="0">
                <a:solidFill>
                  <a:srgbClr val="FFFFFF"/>
                </a:solidFill>
                <a:latin typeface="Arial"/>
                <a:cs typeface="Arial"/>
              </a:rPr>
              <a:t>FM</a:t>
            </a:r>
            <a:r>
              <a:rPr sz="3200" b="1" spc="-25" dirty="0">
                <a:solidFill>
                  <a:srgbClr val="FFFFFF"/>
                </a:solidFill>
                <a:latin typeface="Arial"/>
                <a:cs typeface="Arial"/>
              </a:rPr>
              <a:t> </a:t>
            </a:r>
            <a:r>
              <a:rPr sz="3200" b="1" spc="-25" dirty="0">
                <a:solidFill>
                  <a:srgbClr val="FFFFFF"/>
                </a:solidFill>
                <a:latin typeface="Microsoft YaHei"/>
                <a:cs typeface="Microsoft YaHei"/>
              </a:rPr>
              <a:t>模型</a:t>
            </a:r>
            <a:endParaRPr sz="3200">
              <a:latin typeface="Microsoft YaHei"/>
              <a:cs typeface="Microsoft YaHei"/>
            </a:endParaRPr>
          </a:p>
        </p:txBody>
      </p:sp>
      <p:grpSp>
        <p:nvGrpSpPr>
          <p:cNvPr id="4" name="object 4"/>
          <p:cNvGrpSpPr/>
          <p:nvPr/>
        </p:nvGrpSpPr>
        <p:grpSpPr>
          <a:xfrm>
            <a:off x="258783" y="822459"/>
            <a:ext cx="11739245" cy="5964555"/>
            <a:chOff x="258783" y="822459"/>
            <a:chExt cx="11739245" cy="5964555"/>
          </a:xfrm>
        </p:grpSpPr>
        <p:pic>
          <p:nvPicPr>
            <p:cNvPr id="5" name="object 5"/>
            <p:cNvPicPr/>
            <p:nvPr/>
          </p:nvPicPr>
          <p:blipFill>
            <a:blip r:embed="rId2" cstate="print"/>
            <a:stretch>
              <a:fillRect/>
            </a:stretch>
          </p:blipFill>
          <p:spPr>
            <a:xfrm>
              <a:off x="258783" y="977127"/>
              <a:ext cx="11739188" cy="5809463"/>
            </a:xfrm>
            <a:prstGeom prst="rect">
              <a:avLst/>
            </a:prstGeom>
          </p:spPr>
        </p:pic>
        <p:sp>
          <p:nvSpPr>
            <p:cNvPr id="6" name="object 6"/>
            <p:cNvSpPr/>
            <p:nvPr/>
          </p:nvSpPr>
          <p:spPr>
            <a:xfrm>
              <a:off x="367861" y="822459"/>
              <a:ext cx="5728335" cy="1422400"/>
            </a:xfrm>
            <a:custGeom>
              <a:avLst/>
              <a:gdLst/>
              <a:ahLst/>
              <a:cxnLst/>
              <a:rect l="l" t="t" r="r" b="b"/>
              <a:pathLst>
                <a:path w="5728335" h="1422400">
                  <a:moveTo>
                    <a:pt x="5728138" y="0"/>
                  </a:moveTo>
                  <a:lnTo>
                    <a:pt x="0" y="0"/>
                  </a:lnTo>
                  <a:lnTo>
                    <a:pt x="0" y="1422377"/>
                  </a:lnTo>
                  <a:lnTo>
                    <a:pt x="5728138" y="1422377"/>
                  </a:lnTo>
                  <a:lnTo>
                    <a:pt x="5728138" y="0"/>
                  </a:lnTo>
                  <a:close/>
                </a:path>
              </a:pathLst>
            </a:custGeom>
            <a:solidFill>
              <a:srgbClr val="FFFFFF"/>
            </a:solidFill>
          </p:spPr>
          <p:txBody>
            <a:bodyPr wrap="square" lIns="0" tIns="0" rIns="0" bIns="0" rtlCol="0"/>
            <a:lstStyle/>
            <a:p>
              <a:endParaRPr/>
            </a:p>
          </p:txBody>
        </p:sp>
      </p:grpSp>
      <p:sp>
        <p:nvSpPr>
          <p:cNvPr id="7" name="object 7"/>
          <p:cNvSpPr txBox="1"/>
          <p:nvPr/>
        </p:nvSpPr>
        <p:spPr>
          <a:xfrm>
            <a:off x="446601" y="790955"/>
            <a:ext cx="5516880" cy="1397000"/>
          </a:xfrm>
          <a:prstGeom prst="rect">
            <a:avLst/>
          </a:prstGeom>
        </p:spPr>
        <p:txBody>
          <a:bodyPr vert="horz" wrap="square" lIns="0" tIns="12700" rIns="0" bIns="0" rtlCol="0">
            <a:spAutoFit/>
          </a:bodyPr>
          <a:lstStyle/>
          <a:p>
            <a:pPr marL="12700" marR="5080" algn="just">
              <a:lnSpc>
                <a:spcPct val="150000"/>
              </a:lnSpc>
              <a:spcBef>
                <a:spcPts val="100"/>
              </a:spcBef>
            </a:pPr>
            <a:r>
              <a:rPr sz="2000" spc="-20" dirty="0">
                <a:latin typeface="Arial"/>
                <a:cs typeface="Arial"/>
              </a:rPr>
              <a:t>2017</a:t>
            </a:r>
            <a:r>
              <a:rPr sz="2000" dirty="0">
                <a:latin typeface="Microsoft YaHei"/>
                <a:cs typeface="Microsoft YaHei"/>
              </a:rPr>
              <a:t>年新加坡国立大学提出</a:t>
            </a:r>
            <a:r>
              <a:rPr sz="2000" spc="-10" dirty="0">
                <a:latin typeface="Arial"/>
                <a:cs typeface="Arial"/>
              </a:rPr>
              <a:t>NeuralFM</a:t>
            </a:r>
            <a:r>
              <a:rPr sz="2000" spc="-10" dirty="0">
                <a:latin typeface="Microsoft YaHei"/>
                <a:cs typeface="Microsoft YaHei"/>
              </a:rPr>
              <a:t>模型，目的</a:t>
            </a:r>
            <a:r>
              <a:rPr sz="2000" dirty="0">
                <a:latin typeface="Microsoft YaHei"/>
                <a:cs typeface="Microsoft YaHei"/>
              </a:rPr>
              <a:t>是使用表达能力更强的函数替换原本</a:t>
            </a:r>
            <a:r>
              <a:rPr sz="2000" spc="-10" dirty="0">
                <a:latin typeface="Arial"/>
                <a:cs typeface="Arial"/>
              </a:rPr>
              <a:t>FM</a:t>
            </a:r>
            <a:r>
              <a:rPr sz="2000" spc="-15" dirty="0">
                <a:latin typeface="Microsoft YaHei"/>
                <a:cs typeface="Microsoft YaHei"/>
              </a:rPr>
              <a:t>中二阶隐</a:t>
            </a:r>
            <a:r>
              <a:rPr sz="2000" spc="-10" dirty="0">
                <a:latin typeface="Microsoft YaHei"/>
                <a:cs typeface="Microsoft YaHei"/>
              </a:rPr>
              <a:t>向量内积的部分</a:t>
            </a:r>
            <a:endParaRPr sz="2000">
              <a:latin typeface="Microsoft YaHei"/>
              <a:cs typeface="Microsoft YaHe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推荐系统</a:t>
            </a:r>
          </a:p>
        </p:txBody>
      </p:sp>
      <p:sp>
        <p:nvSpPr>
          <p:cNvPr id="3" name="object 3"/>
          <p:cNvSpPr txBox="1"/>
          <p:nvPr/>
        </p:nvSpPr>
        <p:spPr>
          <a:xfrm>
            <a:off x="428515" y="1104900"/>
            <a:ext cx="1077912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00000"/>
                </a:solidFill>
                <a:latin typeface="Microsoft YaHei"/>
                <a:cs typeface="Microsoft YaHei"/>
              </a:rPr>
              <a:t>推荐系统（</a:t>
            </a:r>
            <a:r>
              <a:rPr sz="2000" b="1" dirty="0">
                <a:solidFill>
                  <a:srgbClr val="C00000"/>
                </a:solidFill>
                <a:latin typeface="Arial"/>
                <a:cs typeface="Arial"/>
              </a:rPr>
              <a:t>Recommender</a:t>
            </a:r>
            <a:r>
              <a:rPr sz="2000" b="1" spc="-50" dirty="0">
                <a:solidFill>
                  <a:srgbClr val="C00000"/>
                </a:solidFill>
                <a:latin typeface="Arial"/>
                <a:cs typeface="Arial"/>
              </a:rPr>
              <a:t> </a:t>
            </a:r>
            <a:r>
              <a:rPr sz="2000" b="1" spc="-20" dirty="0">
                <a:solidFill>
                  <a:srgbClr val="C00000"/>
                </a:solidFill>
                <a:latin typeface="Arial"/>
                <a:cs typeface="Arial"/>
              </a:rPr>
              <a:t>Systems</a:t>
            </a:r>
            <a:r>
              <a:rPr sz="2000" b="1" spc="-20" dirty="0">
                <a:solidFill>
                  <a:srgbClr val="C00000"/>
                </a:solidFill>
                <a:latin typeface="Microsoft YaHei"/>
                <a:cs typeface="Microsoft YaHei"/>
              </a:rPr>
              <a:t>）</a:t>
            </a:r>
            <a:r>
              <a:rPr sz="2000" dirty="0">
                <a:latin typeface="Microsoft YaHei"/>
                <a:cs typeface="Microsoft YaHei"/>
              </a:rPr>
              <a:t>广泛应用于各大</a:t>
            </a:r>
            <a:r>
              <a:rPr sz="2000" b="1" dirty="0">
                <a:latin typeface="Microsoft YaHei"/>
                <a:cs typeface="Microsoft YaHei"/>
              </a:rPr>
              <a:t>在线销售平台</a:t>
            </a:r>
            <a:r>
              <a:rPr sz="2000" spc="-5" dirty="0">
                <a:latin typeface="Microsoft YaHei"/>
                <a:cs typeface="Microsoft YaHei"/>
              </a:rPr>
              <a:t>、内容分享平台、社交网络</a:t>
            </a:r>
            <a:endParaRPr sz="2000">
              <a:latin typeface="Microsoft YaHei"/>
              <a:cs typeface="Microsoft YaHei"/>
            </a:endParaRPr>
          </a:p>
        </p:txBody>
      </p:sp>
      <p:pic>
        <p:nvPicPr>
          <p:cNvPr id="4" name="object 4"/>
          <p:cNvPicPr/>
          <p:nvPr/>
        </p:nvPicPr>
        <p:blipFill>
          <a:blip r:embed="rId2" cstate="print"/>
          <a:stretch>
            <a:fillRect/>
          </a:stretch>
        </p:blipFill>
        <p:spPr>
          <a:xfrm>
            <a:off x="1056071" y="1639614"/>
            <a:ext cx="9820671" cy="508744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463800" cy="513080"/>
          </a:xfrm>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序列推荐模型</a:t>
            </a:r>
          </a:p>
        </p:txBody>
      </p:sp>
      <p:pic>
        <p:nvPicPr>
          <p:cNvPr id="3" name="object 3"/>
          <p:cNvPicPr/>
          <p:nvPr/>
        </p:nvPicPr>
        <p:blipFill>
          <a:blip r:embed="rId2" cstate="print"/>
          <a:stretch>
            <a:fillRect/>
          </a:stretch>
        </p:blipFill>
        <p:spPr>
          <a:xfrm>
            <a:off x="839268" y="693733"/>
            <a:ext cx="10245860" cy="6164266"/>
          </a:xfrm>
          <a:prstGeom prst="rect">
            <a:avLst/>
          </a:prstGeom>
        </p:spPr>
      </p:pic>
      <p:sp>
        <p:nvSpPr>
          <p:cNvPr id="4" name="object 4"/>
          <p:cNvSpPr txBox="1"/>
          <p:nvPr/>
        </p:nvSpPr>
        <p:spPr>
          <a:xfrm>
            <a:off x="11614509" y="6597608"/>
            <a:ext cx="193675" cy="196215"/>
          </a:xfrm>
          <a:prstGeom prst="rect">
            <a:avLst/>
          </a:prstGeom>
        </p:spPr>
        <p:txBody>
          <a:bodyPr vert="horz" wrap="square" lIns="0" tIns="0" rIns="0" bIns="0" rtlCol="0">
            <a:spAutoFit/>
          </a:bodyPr>
          <a:lstStyle/>
          <a:p>
            <a:pPr marL="12700">
              <a:lnSpc>
                <a:spcPts val="1425"/>
              </a:lnSpc>
            </a:pPr>
            <a:r>
              <a:rPr sz="1200" spc="-25" dirty="0">
                <a:solidFill>
                  <a:srgbClr val="898989"/>
                </a:solidFill>
                <a:latin typeface="Arial"/>
                <a:cs typeface="Arial"/>
              </a:rPr>
              <a:t>40</a:t>
            </a:r>
            <a:endParaRPr sz="12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63741" y="1269804"/>
            <a:ext cx="5090795" cy="720090"/>
          </a:xfrm>
          <a:prstGeom prst="rect">
            <a:avLst/>
          </a:prstGeom>
          <a:solidFill>
            <a:srgbClr val="FFFFFF"/>
          </a:solidFill>
        </p:spPr>
        <p:txBody>
          <a:bodyPr vert="horz" wrap="square" lIns="0" tIns="133350" rIns="0" bIns="0" rtlCol="0">
            <a:spAutoFit/>
          </a:bodyPr>
          <a:lstStyle/>
          <a:p>
            <a:pPr algn="ctr">
              <a:lnSpc>
                <a:spcPct val="100000"/>
              </a:lnSpc>
              <a:spcBef>
                <a:spcPts val="1050"/>
              </a:spcBef>
            </a:pPr>
            <a:r>
              <a:rPr sz="2800" b="1" spc="-10" dirty="0">
                <a:solidFill>
                  <a:srgbClr val="44546A"/>
                </a:solidFill>
                <a:latin typeface="Microsoft YaHei"/>
                <a:cs typeface="Microsoft YaHei"/>
              </a:rPr>
              <a:t>推荐系统概述</a:t>
            </a:r>
            <a:endParaRPr sz="2800">
              <a:latin typeface="Microsoft YaHei"/>
              <a:cs typeface="Microsoft YaHei"/>
            </a:endParaRPr>
          </a:p>
        </p:txBody>
      </p:sp>
      <p:grpSp>
        <p:nvGrpSpPr>
          <p:cNvPr id="3" name="object 3"/>
          <p:cNvGrpSpPr/>
          <p:nvPr/>
        </p:nvGrpSpPr>
        <p:grpSpPr>
          <a:xfrm>
            <a:off x="5407152" y="1240536"/>
            <a:ext cx="826135" cy="948055"/>
            <a:chOff x="5407152" y="1240536"/>
            <a:chExt cx="826135" cy="948055"/>
          </a:xfrm>
        </p:grpSpPr>
        <p:pic>
          <p:nvPicPr>
            <p:cNvPr id="4" name="object 4"/>
            <p:cNvPicPr/>
            <p:nvPr/>
          </p:nvPicPr>
          <p:blipFill>
            <a:blip r:embed="rId2" cstate="print"/>
            <a:stretch>
              <a:fillRect/>
            </a:stretch>
          </p:blipFill>
          <p:spPr>
            <a:xfrm>
              <a:off x="5407152" y="1243584"/>
              <a:ext cx="826008" cy="826008"/>
            </a:xfrm>
            <a:prstGeom prst="rect">
              <a:avLst/>
            </a:prstGeom>
          </p:spPr>
        </p:pic>
        <p:pic>
          <p:nvPicPr>
            <p:cNvPr id="5" name="object 5"/>
            <p:cNvPicPr/>
            <p:nvPr/>
          </p:nvPicPr>
          <p:blipFill>
            <a:blip r:embed="rId3" cstate="print"/>
            <a:stretch>
              <a:fillRect/>
            </a:stretch>
          </p:blipFill>
          <p:spPr>
            <a:xfrm>
              <a:off x="5413248" y="1240536"/>
              <a:ext cx="813815" cy="947927"/>
            </a:xfrm>
            <a:prstGeom prst="rect">
              <a:avLst/>
            </a:prstGeom>
          </p:spPr>
        </p:pic>
      </p:grpSp>
      <p:sp>
        <p:nvSpPr>
          <p:cNvPr id="6" name="object 6"/>
          <p:cNvSpPr txBox="1"/>
          <p:nvPr/>
        </p:nvSpPr>
        <p:spPr>
          <a:xfrm>
            <a:off x="5433466" y="1269804"/>
            <a:ext cx="720090" cy="630555"/>
          </a:xfrm>
          <a:prstGeom prst="rect">
            <a:avLst/>
          </a:prstGeom>
          <a:solidFill>
            <a:srgbClr val="44546A"/>
          </a:solidFill>
        </p:spPr>
        <p:txBody>
          <a:bodyPr vert="horz" wrap="square" lIns="0" tIns="103505" rIns="0" bIns="0" rtlCol="0">
            <a:spAutoFit/>
          </a:bodyPr>
          <a:lstStyle/>
          <a:p>
            <a:pPr algn="ctr">
              <a:lnSpc>
                <a:spcPct val="100000"/>
              </a:lnSpc>
              <a:spcBef>
                <a:spcPts val="815"/>
              </a:spcBef>
            </a:pPr>
            <a:r>
              <a:rPr sz="3200" b="1" spc="-50" dirty="0">
                <a:solidFill>
                  <a:srgbClr val="FFFFFF"/>
                </a:solidFill>
                <a:latin typeface="Arial"/>
                <a:cs typeface="Arial"/>
              </a:rPr>
              <a:t>1</a:t>
            </a:r>
            <a:endParaRPr sz="3200">
              <a:latin typeface="Arial"/>
              <a:cs typeface="Arial"/>
            </a:endParaRPr>
          </a:p>
        </p:txBody>
      </p:sp>
      <p:grpSp>
        <p:nvGrpSpPr>
          <p:cNvPr id="7" name="object 7"/>
          <p:cNvGrpSpPr/>
          <p:nvPr/>
        </p:nvGrpSpPr>
        <p:grpSpPr>
          <a:xfrm>
            <a:off x="5407152" y="1899804"/>
            <a:ext cx="826135" cy="1370965"/>
            <a:chOff x="5407152" y="1899804"/>
            <a:chExt cx="826135" cy="1370965"/>
          </a:xfrm>
        </p:grpSpPr>
        <p:sp>
          <p:nvSpPr>
            <p:cNvPr id="8" name="object 8"/>
            <p:cNvSpPr/>
            <p:nvPr/>
          </p:nvSpPr>
          <p:spPr>
            <a:xfrm>
              <a:off x="5433466" y="1899804"/>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9" name="object 9"/>
            <p:cNvPicPr/>
            <p:nvPr/>
          </p:nvPicPr>
          <p:blipFill>
            <a:blip r:embed="rId4" cstate="print"/>
            <a:stretch>
              <a:fillRect/>
            </a:stretch>
          </p:blipFill>
          <p:spPr>
            <a:xfrm>
              <a:off x="5407152" y="2325623"/>
              <a:ext cx="826008" cy="822960"/>
            </a:xfrm>
            <a:prstGeom prst="rect">
              <a:avLst/>
            </a:prstGeom>
          </p:spPr>
        </p:pic>
        <p:pic>
          <p:nvPicPr>
            <p:cNvPr id="10" name="object 10"/>
            <p:cNvPicPr/>
            <p:nvPr/>
          </p:nvPicPr>
          <p:blipFill>
            <a:blip r:embed="rId5" cstate="print"/>
            <a:stretch>
              <a:fillRect/>
            </a:stretch>
          </p:blipFill>
          <p:spPr>
            <a:xfrm>
              <a:off x="5413248" y="2319527"/>
              <a:ext cx="813815" cy="950976"/>
            </a:xfrm>
            <a:prstGeom prst="rect">
              <a:avLst/>
            </a:prstGeom>
          </p:spPr>
        </p:pic>
      </p:grpSp>
      <p:sp>
        <p:nvSpPr>
          <p:cNvPr id="11" name="object 11"/>
          <p:cNvSpPr txBox="1"/>
          <p:nvPr/>
        </p:nvSpPr>
        <p:spPr>
          <a:xfrm>
            <a:off x="5433466" y="2349804"/>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2</a:t>
            </a:r>
            <a:endParaRPr sz="3200">
              <a:latin typeface="Arial"/>
              <a:cs typeface="Arial"/>
            </a:endParaRPr>
          </a:p>
        </p:txBody>
      </p:sp>
      <p:grpSp>
        <p:nvGrpSpPr>
          <p:cNvPr id="12" name="object 12"/>
          <p:cNvGrpSpPr/>
          <p:nvPr/>
        </p:nvGrpSpPr>
        <p:grpSpPr>
          <a:xfrm>
            <a:off x="5433466" y="2325623"/>
            <a:ext cx="6100445" cy="899160"/>
            <a:chOff x="5433466" y="2325623"/>
            <a:chExt cx="6100445" cy="899160"/>
          </a:xfrm>
        </p:grpSpPr>
        <p:sp>
          <p:nvSpPr>
            <p:cNvPr id="13" name="object 13"/>
            <p:cNvSpPr/>
            <p:nvPr/>
          </p:nvSpPr>
          <p:spPr>
            <a:xfrm>
              <a:off x="5433466" y="2979804"/>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14" name="object 14"/>
            <p:cNvPicPr/>
            <p:nvPr/>
          </p:nvPicPr>
          <p:blipFill>
            <a:blip r:embed="rId6" cstate="print"/>
            <a:stretch>
              <a:fillRect/>
            </a:stretch>
          </p:blipFill>
          <p:spPr>
            <a:xfrm>
              <a:off x="6339839" y="2325623"/>
              <a:ext cx="5193792" cy="822960"/>
            </a:xfrm>
            <a:prstGeom prst="rect">
              <a:avLst/>
            </a:prstGeom>
          </p:spPr>
        </p:pic>
        <p:pic>
          <p:nvPicPr>
            <p:cNvPr id="15" name="object 15"/>
            <p:cNvPicPr/>
            <p:nvPr/>
          </p:nvPicPr>
          <p:blipFill>
            <a:blip r:embed="rId7" cstate="print"/>
            <a:stretch>
              <a:fillRect/>
            </a:stretch>
          </p:blipFill>
          <p:spPr>
            <a:xfrm>
              <a:off x="7571232" y="2362199"/>
              <a:ext cx="2731007" cy="862584"/>
            </a:xfrm>
            <a:prstGeom prst="rect">
              <a:avLst/>
            </a:prstGeom>
          </p:spPr>
        </p:pic>
      </p:grpSp>
      <p:sp>
        <p:nvSpPr>
          <p:cNvPr id="16" name="object 16"/>
          <p:cNvSpPr txBox="1"/>
          <p:nvPr/>
        </p:nvSpPr>
        <p:spPr>
          <a:xfrm>
            <a:off x="6363741" y="2349804"/>
            <a:ext cx="5090795" cy="720090"/>
          </a:xfrm>
          <a:prstGeom prst="rect">
            <a:avLst/>
          </a:prstGeom>
          <a:solidFill>
            <a:srgbClr val="FFFFFF"/>
          </a:solidFill>
        </p:spPr>
        <p:txBody>
          <a:bodyPr vert="horz" wrap="square" lIns="0" tIns="135255" rIns="0" bIns="0" rtlCol="0">
            <a:spAutoFit/>
          </a:bodyPr>
          <a:lstStyle/>
          <a:p>
            <a:pPr algn="ctr">
              <a:lnSpc>
                <a:spcPct val="100000"/>
              </a:lnSpc>
              <a:spcBef>
                <a:spcPts val="1065"/>
              </a:spcBef>
            </a:pPr>
            <a:r>
              <a:rPr sz="2800" b="1" spc="-30" dirty="0">
                <a:solidFill>
                  <a:srgbClr val="44546A"/>
                </a:solidFill>
                <a:latin typeface="Arial"/>
                <a:cs typeface="Arial"/>
              </a:rPr>
              <a:t>DNN</a:t>
            </a:r>
            <a:r>
              <a:rPr sz="2800" b="1" spc="-15" dirty="0">
                <a:solidFill>
                  <a:srgbClr val="44546A"/>
                </a:solidFill>
                <a:latin typeface="Microsoft YaHei"/>
                <a:cs typeface="Microsoft YaHei"/>
              </a:rPr>
              <a:t>推荐算法</a:t>
            </a:r>
            <a:endParaRPr sz="2800">
              <a:latin typeface="Microsoft YaHei"/>
              <a:cs typeface="Microsoft YaHei"/>
            </a:endParaRPr>
          </a:p>
        </p:txBody>
      </p:sp>
      <p:sp>
        <p:nvSpPr>
          <p:cNvPr id="17" name="object 17"/>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18" name="object 18"/>
          <p:cNvGrpSpPr/>
          <p:nvPr/>
        </p:nvGrpSpPr>
        <p:grpSpPr>
          <a:xfrm>
            <a:off x="5407152" y="3438144"/>
            <a:ext cx="826135" cy="948055"/>
            <a:chOff x="5407152" y="3438144"/>
            <a:chExt cx="826135" cy="948055"/>
          </a:xfrm>
        </p:grpSpPr>
        <p:pic>
          <p:nvPicPr>
            <p:cNvPr id="19" name="object 19"/>
            <p:cNvPicPr/>
            <p:nvPr/>
          </p:nvPicPr>
          <p:blipFill>
            <a:blip r:embed="rId8" cstate="print"/>
            <a:stretch>
              <a:fillRect/>
            </a:stretch>
          </p:blipFill>
          <p:spPr>
            <a:xfrm>
              <a:off x="5407152" y="3441192"/>
              <a:ext cx="826008" cy="826008"/>
            </a:xfrm>
            <a:prstGeom prst="rect">
              <a:avLst/>
            </a:prstGeom>
          </p:spPr>
        </p:pic>
        <p:pic>
          <p:nvPicPr>
            <p:cNvPr id="20" name="object 20"/>
            <p:cNvPicPr/>
            <p:nvPr/>
          </p:nvPicPr>
          <p:blipFill>
            <a:blip r:embed="rId9" cstate="print"/>
            <a:stretch>
              <a:fillRect/>
            </a:stretch>
          </p:blipFill>
          <p:spPr>
            <a:xfrm>
              <a:off x="5413248" y="3438144"/>
              <a:ext cx="813815" cy="947927"/>
            </a:xfrm>
            <a:prstGeom prst="rect">
              <a:avLst/>
            </a:prstGeom>
          </p:spPr>
        </p:pic>
      </p:grpSp>
      <p:sp>
        <p:nvSpPr>
          <p:cNvPr id="21" name="object 21"/>
          <p:cNvSpPr txBox="1"/>
          <p:nvPr/>
        </p:nvSpPr>
        <p:spPr>
          <a:xfrm>
            <a:off x="5433466" y="3466719"/>
            <a:ext cx="720090" cy="630555"/>
          </a:xfrm>
          <a:prstGeom prst="rect">
            <a:avLst/>
          </a:prstGeom>
          <a:solidFill>
            <a:srgbClr val="C00000"/>
          </a:solidFill>
        </p:spPr>
        <p:txBody>
          <a:bodyPr vert="horz" wrap="square" lIns="0" tIns="104139" rIns="0" bIns="0" rtlCol="0">
            <a:spAutoFit/>
          </a:bodyPr>
          <a:lstStyle/>
          <a:p>
            <a:pPr algn="ctr">
              <a:lnSpc>
                <a:spcPct val="100000"/>
              </a:lnSpc>
              <a:spcBef>
                <a:spcPts val="819"/>
              </a:spcBef>
            </a:pPr>
            <a:r>
              <a:rPr sz="3200" b="1" spc="-50" dirty="0">
                <a:solidFill>
                  <a:srgbClr val="FFFFFF"/>
                </a:solidFill>
                <a:latin typeface="Arial"/>
                <a:cs typeface="Arial"/>
              </a:rPr>
              <a:t>3</a:t>
            </a:r>
            <a:endParaRPr sz="3200">
              <a:latin typeface="Arial"/>
              <a:cs typeface="Arial"/>
            </a:endParaRPr>
          </a:p>
        </p:txBody>
      </p:sp>
      <p:grpSp>
        <p:nvGrpSpPr>
          <p:cNvPr id="22" name="object 22"/>
          <p:cNvGrpSpPr/>
          <p:nvPr/>
        </p:nvGrpSpPr>
        <p:grpSpPr>
          <a:xfrm>
            <a:off x="5433466" y="3441191"/>
            <a:ext cx="6100445" cy="899160"/>
            <a:chOff x="5433466" y="3441191"/>
            <a:chExt cx="6100445" cy="899160"/>
          </a:xfrm>
        </p:grpSpPr>
        <p:sp>
          <p:nvSpPr>
            <p:cNvPr id="23" name="object 23"/>
            <p:cNvSpPr/>
            <p:nvPr/>
          </p:nvSpPr>
          <p:spPr>
            <a:xfrm>
              <a:off x="5433466" y="4096718"/>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4" name="object 24"/>
            <p:cNvPicPr/>
            <p:nvPr/>
          </p:nvPicPr>
          <p:blipFill>
            <a:blip r:embed="rId10" cstate="print"/>
            <a:stretch>
              <a:fillRect/>
            </a:stretch>
          </p:blipFill>
          <p:spPr>
            <a:xfrm>
              <a:off x="6339839" y="3441191"/>
              <a:ext cx="5193792" cy="826008"/>
            </a:xfrm>
            <a:prstGeom prst="rect">
              <a:avLst/>
            </a:prstGeom>
          </p:spPr>
        </p:pic>
        <p:pic>
          <p:nvPicPr>
            <p:cNvPr id="25" name="object 25"/>
            <p:cNvPicPr/>
            <p:nvPr/>
          </p:nvPicPr>
          <p:blipFill>
            <a:blip r:embed="rId11" cstate="print"/>
            <a:stretch>
              <a:fillRect/>
            </a:stretch>
          </p:blipFill>
          <p:spPr>
            <a:xfrm>
              <a:off x="7720583" y="3480815"/>
              <a:ext cx="2432304" cy="859536"/>
            </a:xfrm>
            <a:prstGeom prst="rect">
              <a:avLst/>
            </a:prstGeom>
          </p:spPr>
        </p:pic>
      </p:grpSp>
      <p:sp>
        <p:nvSpPr>
          <p:cNvPr id="26" name="object 26"/>
          <p:cNvSpPr txBox="1"/>
          <p:nvPr/>
        </p:nvSpPr>
        <p:spPr>
          <a:xfrm>
            <a:off x="6363741" y="3466719"/>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25" dirty="0">
                <a:solidFill>
                  <a:srgbClr val="C00000"/>
                </a:solidFill>
                <a:latin typeface="Arial"/>
                <a:cs typeface="Arial"/>
              </a:rPr>
              <a:t>RL</a:t>
            </a:r>
            <a:r>
              <a:rPr sz="2800" b="1" spc="-15" dirty="0">
                <a:solidFill>
                  <a:srgbClr val="C00000"/>
                </a:solidFill>
                <a:latin typeface="Microsoft YaHei"/>
                <a:cs typeface="Microsoft YaHei"/>
              </a:rPr>
              <a:t>推荐算法</a:t>
            </a:r>
            <a:endParaRPr sz="2800">
              <a:latin typeface="Microsoft YaHei"/>
              <a:cs typeface="Microsoft YaHei"/>
            </a:endParaRPr>
          </a:p>
        </p:txBody>
      </p:sp>
      <p:grpSp>
        <p:nvGrpSpPr>
          <p:cNvPr id="27" name="object 27"/>
          <p:cNvGrpSpPr/>
          <p:nvPr/>
        </p:nvGrpSpPr>
        <p:grpSpPr>
          <a:xfrm>
            <a:off x="5407152" y="4553711"/>
            <a:ext cx="826135" cy="948055"/>
            <a:chOff x="5407152" y="4553711"/>
            <a:chExt cx="826135" cy="948055"/>
          </a:xfrm>
        </p:grpSpPr>
        <p:pic>
          <p:nvPicPr>
            <p:cNvPr id="28" name="object 28"/>
            <p:cNvPicPr/>
            <p:nvPr/>
          </p:nvPicPr>
          <p:blipFill>
            <a:blip r:embed="rId12" cstate="print"/>
            <a:stretch>
              <a:fillRect/>
            </a:stretch>
          </p:blipFill>
          <p:spPr>
            <a:xfrm>
              <a:off x="5407152" y="4556759"/>
              <a:ext cx="826008" cy="826007"/>
            </a:xfrm>
            <a:prstGeom prst="rect">
              <a:avLst/>
            </a:prstGeom>
          </p:spPr>
        </p:pic>
        <p:pic>
          <p:nvPicPr>
            <p:cNvPr id="29" name="object 29"/>
            <p:cNvPicPr/>
            <p:nvPr/>
          </p:nvPicPr>
          <p:blipFill>
            <a:blip r:embed="rId13" cstate="print"/>
            <a:stretch>
              <a:fillRect/>
            </a:stretch>
          </p:blipFill>
          <p:spPr>
            <a:xfrm>
              <a:off x="5413248" y="4553711"/>
              <a:ext cx="813815" cy="947928"/>
            </a:xfrm>
            <a:prstGeom prst="rect">
              <a:avLst/>
            </a:prstGeom>
          </p:spPr>
        </p:pic>
      </p:grpSp>
      <p:sp>
        <p:nvSpPr>
          <p:cNvPr id="30" name="object 30"/>
          <p:cNvSpPr txBox="1"/>
          <p:nvPr/>
        </p:nvSpPr>
        <p:spPr>
          <a:xfrm>
            <a:off x="5433466" y="4583633"/>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4</a:t>
            </a:r>
            <a:endParaRPr sz="3200">
              <a:latin typeface="Arial"/>
              <a:cs typeface="Arial"/>
            </a:endParaRPr>
          </a:p>
        </p:txBody>
      </p:sp>
      <p:grpSp>
        <p:nvGrpSpPr>
          <p:cNvPr id="31" name="object 31"/>
          <p:cNvGrpSpPr/>
          <p:nvPr/>
        </p:nvGrpSpPr>
        <p:grpSpPr>
          <a:xfrm>
            <a:off x="5433466" y="4556759"/>
            <a:ext cx="6100445" cy="899160"/>
            <a:chOff x="5433466" y="4556759"/>
            <a:chExt cx="6100445" cy="899160"/>
          </a:xfrm>
        </p:grpSpPr>
        <p:sp>
          <p:nvSpPr>
            <p:cNvPr id="32" name="object 32"/>
            <p:cNvSpPr/>
            <p:nvPr/>
          </p:nvSpPr>
          <p:spPr>
            <a:xfrm>
              <a:off x="5433466" y="521363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3" name="object 33"/>
            <p:cNvPicPr/>
            <p:nvPr/>
          </p:nvPicPr>
          <p:blipFill>
            <a:blip r:embed="rId14" cstate="print"/>
            <a:stretch>
              <a:fillRect/>
            </a:stretch>
          </p:blipFill>
          <p:spPr>
            <a:xfrm>
              <a:off x="6339839" y="4556759"/>
              <a:ext cx="5193792" cy="826007"/>
            </a:xfrm>
            <a:prstGeom prst="rect">
              <a:avLst/>
            </a:prstGeom>
          </p:spPr>
        </p:pic>
        <p:pic>
          <p:nvPicPr>
            <p:cNvPr id="34" name="object 34"/>
            <p:cNvPicPr/>
            <p:nvPr/>
          </p:nvPicPr>
          <p:blipFill>
            <a:blip r:embed="rId15" cstate="print"/>
            <a:stretch>
              <a:fillRect/>
            </a:stretch>
          </p:blipFill>
          <p:spPr>
            <a:xfrm>
              <a:off x="7562088" y="4596383"/>
              <a:ext cx="2749296" cy="859536"/>
            </a:xfrm>
            <a:prstGeom prst="rect">
              <a:avLst/>
            </a:prstGeom>
          </p:spPr>
        </p:pic>
      </p:grpSp>
      <p:sp>
        <p:nvSpPr>
          <p:cNvPr id="35" name="object 35"/>
          <p:cNvSpPr txBox="1"/>
          <p:nvPr/>
        </p:nvSpPr>
        <p:spPr>
          <a:xfrm>
            <a:off x="6363741" y="4583633"/>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44546A"/>
                </a:solidFill>
                <a:latin typeface="Arial"/>
                <a:cs typeface="Arial"/>
              </a:rPr>
              <a:t>GNN</a:t>
            </a:r>
            <a:r>
              <a:rPr sz="2800" b="1" spc="-15" dirty="0">
                <a:solidFill>
                  <a:srgbClr val="44546A"/>
                </a:solidFill>
                <a:latin typeface="Microsoft YaHei"/>
                <a:cs typeface="Microsoft YaHei"/>
              </a:rPr>
              <a:t>推荐算法</a:t>
            </a:r>
            <a:endParaRPr sz="2800">
              <a:latin typeface="Microsoft YaHei"/>
              <a:cs typeface="Microsoft YaHe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938780" cy="513080"/>
          </a:xfrm>
          <a:prstGeom prst="rect">
            <a:avLst/>
          </a:prstGeom>
        </p:spPr>
        <p:txBody>
          <a:bodyPr vert="horz" wrap="square" lIns="0" tIns="12700" rIns="0" bIns="0" rtlCol="0">
            <a:spAutoFit/>
          </a:bodyPr>
          <a:lstStyle/>
          <a:p>
            <a:pPr marL="12700">
              <a:lnSpc>
                <a:spcPct val="100000"/>
              </a:lnSpc>
              <a:spcBef>
                <a:spcPts val="100"/>
              </a:spcBef>
            </a:pPr>
            <a:r>
              <a:rPr spc="-30" dirty="0"/>
              <a:t>DNN</a:t>
            </a:r>
            <a:r>
              <a:rPr spc="-10" dirty="0">
                <a:latin typeface="Microsoft YaHei"/>
                <a:cs typeface="Microsoft YaHei"/>
              </a:rPr>
              <a:t>模型的缺点</a:t>
            </a:r>
          </a:p>
        </p:txBody>
      </p:sp>
      <p:pic>
        <p:nvPicPr>
          <p:cNvPr id="3" name="object 3"/>
          <p:cNvPicPr/>
          <p:nvPr/>
        </p:nvPicPr>
        <p:blipFill>
          <a:blip r:embed="rId2" cstate="print"/>
          <a:stretch>
            <a:fillRect/>
          </a:stretch>
        </p:blipFill>
        <p:spPr>
          <a:xfrm>
            <a:off x="412750" y="1162050"/>
            <a:ext cx="11493498" cy="4483099"/>
          </a:xfrm>
          <a:prstGeom prst="rect">
            <a:avLst/>
          </a:prstGeom>
        </p:spPr>
      </p:pic>
      <p:sp>
        <p:nvSpPr>
          <p:cNvPr id="4" name="object 4"/>
          <p:cNvSpPr txBox="1"/>
          <p:nvPr/>
        </p:nvSpPr>
        <p:spPr>
          <a:xfrm>
            <a:off x="882871" y="4335517"/>
            <a:ext cx="2569845" cy="1197610"/>
          </a:xfrm>
          <a:prstGeom prst="rect">
            <a:avLst/>
          </a:prstGeom>
          <a:solidFill>
            <a:srgbClr val="EBE6EF"/>
          </a:solidFill>
        </p:spPr>
        <p:txBody>
          <a:bodyPr vert="horz" wrap="square" lIns="0" tIns="121285" rIns="0" bIns="0" rtlCol="0">
            <a:spAutoFit/>
          </a:bodyPr>
          <a:lstStyle/>
          <a:p>
            <a:pPr marL="90805">
              <a:lnSpc>
                <a:spcPct val="100000"/>
              </a:lnSpc>
              <a:spcBef>
                <a:spcPts val="955"/>
              </a:spcBef>
            </a:pPr>
            <a:r>
              <a:rPr sz="1600" spc="-10" dirty="0">
                <a:latin typeface="Microsoft YaHei"/>
                <a:cs typeface="Microsoft YaHei"/>
              </a:rPr>
              <a:t>推荐策略问题</a:t>
            </a:r>
            <a:endParaRPr sz="1600">
              <a:latin typeface="Microsoft YaHei"/>
              <a:cs typeface="Microsoft YaHei"/>
            </a:endParaRPr>
          </a:p>
          <a:p>
            <a:pPr marL="833755" indent="-285115">
              <a:lnSpc>
                <a:spcPct val="100000"/>
              </a:lnSpc>
              <a:spcBef>
                <a:spcPts val="890"/>
              </a:spcBef>
              <a:buFont typeface="Arial"/>
              <a:buChar char="•"/>
              <a:tabLst>
                <a:tab pos="833755" algn="l"/>
              </a:tabLst>
            </a:pPr>
            <a:r>
              <a:rPr sz="1600" spc="-15" dirty="0">
                <a:latin typeface="Microsoft YaHei"/>
                <a:cs typeface="Microsoft YaHei"/>
              </a:rPr>
              <a:t>离线优化</a:t>
            </a:r>
            <a:endParaRPr sz="1600">
              <a:latin typeface="Microsoft YaHei"/>
              <a:cs typeface="Microsoft YaHei"/>
            </a:endParaRPr>
          </a:p>
          <a:p>
            <a:pPr marL="833755" indent="-285115">
              <a:lnSpc>
                <a:spcPct val="100000"/>
              </a:lnSpc>
              <a:spcBef>
                <a:spcPts val="985"/>
              </a:spcBef>
              <a:buFont typeface="Arial"/>
              <a:buChar char="•"/>
              <a:tabLst>
                <a:tab pos="833755" algn="l"/>
              </a:tabLst>
            </a:pPr>
            <a:r>
              <a:rPr sz="1600" spc="-15" dirty="0">
                <a:latin typeface="Microsoft YaHei"/>
                <a:cs typeface="Microsoft YaHei"/>
              </a:rPr>
              <a:t>短期回报</a:t>
            </a:r>
            <a:endParaRPr sz="1600">
              <a:latin typeface="Microsoft YaHei"/>
              <a:cs typeface="Microsoft YaHei"/>
            </a:endParaRPr>
          </a:p>
        </p:txBody>
      </p:sp>
      <p:sp>
        <p:nvSpPr>
          <p:cNvPr id="5" name="object 5"/>
          <p:cNvSpPr txBox="1"/>
          <p:nvPr/>
        </p:nvSpPr>
        <p:spPr>
          <a:xfrm>
            <a:off x="4595655" y="4265801"/>
            <a:ext cx="3098165" cy="1156970"/>
          </a:xfrm>
          <a:prstGeom prst="rect">
            <a:avLst/>
          </a:prstGeom>
          <a:solidFill>
            <a:srgbClr val="EBE6EF"/>
          </a:solidFill>
        </p:spPr>
        <p:txBody>
          <a:bodyPr vert="horz" wrap="square" lIns="0" tIns="121285" rIns="0" bIns="0" rtlCol="0">
            <a:spAutoFit/>
          </a:bodyPr>
          <a:lstStyle/>
          <a:p>
            <a:pPr marL="90805">
              <a:lnSpc>
                <a:spcPct val="100000"/>
              </a:lnSpc>
              <a:spcBef>
                <a:spcPts val="955"/>
              </a:spcBef>
            </a:pPr>
            <a:r>
              <a:rPr sz="1600" spc="-10" dirty="0">
                <a:latin typeface="Microsoft YaHei"/>
                <a:cs typeface="Microsoft YaHei"/>
              </a:rPr>
              <a:t>图结构数据问题</a:t>
            </a:r>
            <a:endParaRPr sz="1600">
              <a:latin typeface="Microsoft YaHei"/>
              <a:cs typeface="Microsoft YaHei"/>
            </a:endParaRPr>
          </a:p>
          <a:p>
            <a:pPr marL="833755" marR="223520" indent="-285750">
              <a:lnSpc>
                <a:spcPts val="2900"/>
              </a:lnSpc>
              <a:spcBef>
                <a:spcPts val="165"/>
              </a:spcBef>
              <a:buFont typeface="Arial"/>
              <a:buChar char="•"/>
              <a:tabLst>
                <a:tab pos="833755" algn="l"/>
              </a:tabLst>
            </a:pPr>
            <a:r>
              <a:rPr sz="1600" spc="-5" dirty="0">
                <a:latin typeface="Microsoft YaHei"/>
                <a:cs typeface="Microsoft YaHei"/>
              </a:rPr>
              <a:t>用户与项目信息相互独</a:t>
            </a:r>
            <a:r>
              <a:rPr sz="1600" spc="-10" dirty="0">
                <a:latin typeface="Microsoft YaHei"/>
                <a:cs typeface="Microsoft YaHei"/>
              </a:rPr>
              <a:t>立，忽略了内在关联</a:t>
            </a:r>
            <a:endParaRPr sz="1600">
              <a:latin typeface="Microsoft YaHei"/>
              <a:cs typeface="Microsoft YaHei"/>
            </a:endParaRPr>
          </a:p>
        </p:txBody>
      </p:sp>
      <p:sp>
        <p:nvSpPr>
          <p:cNvPr id="6" name="object 6"/>
          <p:cNvSpPr txBox="1"/>
          <p:nvPr/>
        </p:nvSpPr>
        <p:spPr>
          <a:xfrm>
            <a:off x="8280193" y="4450467"/>
            <a:ext cx="3275965" cy="787400"/>
          </a:xfrm>
          <a:prstGeom prst="rect">
            <a:avLst/>
          </a:prstGeom>
          <a:solidFill>
            <a:srgbClr val="EBE6EF"/>
          </a:solidFill>
        </p:spPr>
        <p:txBody>
          <a:bodyPr vert="horz" wrap="square" lIns="0" tIns="122555" rIns="0" bIns="0" rtlCol="0">
            <a:spAutoFit/>
          </a:bodyPr>
          <a:lstStyle/>
          <a:p>
            <a:pPr marL="91440">
              <a:lnSpc>
                <a:spcPct val="100000"/>
              </a:lnSpc>
              <a:spcBef>
                <a:spcPts val="965"/>
              </a:spcBef>
            </a:pPr>
            <a:r>
              <a:rPr sz="1600" spc="-10" dirty="0">
                <a:latin typeface="Microsoft YaHei"/>
                <a:cs typeface="Microsoft YaHei"/>
              </a:rPr>
              <a:t>模型设计问题</a:t>
            </a:r>
            <a:endParaRPr sz="1600">
              <a:latin typeface="Microsoft YaHei"/>
              <a:cs typeface="Microsoft YaHei"/>
            </a:endParaRPr>
          </a:p>
          <a:p>
            <a:pPr marL="833755" indent="-285115">
              <a:lnSpc>
                <a:spcPct val="100000"/>
              </a:lnSpc>
              <a:spcBef>
                <a:spcPts val="860"/>
              </a:spcBef>
              <a:buFont typeface="Arial"/>
              <a:buChar char="•"/>
              <a:tabLst>
                <a:tab pos="833755" algn="l"/>
              </a:tabLst>
            </a:pPr>
            <a:r>
              <a:rPr sz="1600" spc="-10" dirty="0">
                <a:latin typeface="Microsoft YaHei"/>
                <a:cs typeface="Microsoft YaHei"/>
              </a:rPr>
              <a:t>大多依赖手动设计</a:t>
            </a:r>
            <a:endParaRPr sz="1600">
              <a:latin typeface="Microsoft YaHei"/>
              <a:cs typeface="Microsoft YaHe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1651000" cy="513080"/>
          </a:xfrm>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强化学习</a:t>
            </a:r>
          </a:p>
        </p:txBody>
      </p:sp>
      <p:grpSp>
        <p:nvGrpSpPr>
          <p:cNvPr id="3" name="object 3"/>
          <p:cNvGrpSpPr/>
          <p:nvPr/>
        </p:nvGrpSpPr>
        <p:grpSpPr>
          <a:xfrm>
            <a:off x="475117" y="901700"/>
            <a:ext cx="10169525" cy="5310505"/>
            <a:chOff x="475117" y="901700"/>
            <a:chExt cx="10169525" cy="5310505"/>
          </a:xfrm>
        </p:grpSpPr>
        <p:pic>
          <p:nvPicPr>
            <p:cNvPr id="4" name="object 4"/>
            <p:cNvPicPr/>
            <p:nvPr/>
          </p:nvPicPr>
          <p:blipFill>
            <a:blip r:embed="rId2" cstate="print"/>
            <a:stretch>
              <a:fillRect/>
            </a:stretch>
          </p:blipFill>
          <p:spPr>
            <a:xfrm>
              <a:off x="602482" y="901700"/>
              <a:ext cx="10042064" cy="5310164"/>
            </a:xfrm>
            <a:prstGeom prst="rect">
              <a:avLst/>
            </a:prstGeom>
          </p:spPr>
        </p:pic>
        <p:sp>
          <p:nvSpPr>
            <p:cNvPr id="5" name="object 5"/>
            <p:cNvSpPr/>
            <p:nvPr/>
          </p:nvSpPr>
          <p:spPr>
            <a:xfrm>
              <a:off x="475117" y="901700"/>
              <a:ext cx="9182735" cy="462280"/>
            </a:xfrm>
            <a:custGeom>
              <a:avLst/>
              <a:gdLst/>
              <a:ahLst/>
              <a:cxnLst/>
              <a:rect l="l" t="t" r="r" b="b"/>
              <a:pathLst>
                <a:path w="9182735" h="462280">
                  <a:moveTo>
                    <a:pt x="9182321" y="0"/>
                  </a:moveTo>
                  <a:lnTo>
                    <a:pt x="0" y="0"/>
                  </a:lnTo>
                  <a:lnTo>
                    <a:pt x="0" y="461665"/>
                  </a:lnTo>
                  <a:lnTo>
                    <a:pt x="9182321" y="461665"/>
                  </a:lnTo>
                  <a:lnTo>
                    <a:pt x="9182321" y="0"/>
                  </a:lnTo>
                  <a:close/>
                </a:path>
              </a:pathLst>
            </a:custGeom>
            <a:solidFill>
              <a:srgbClr val="FFFFFF"/>
            </a:solidFill>
          </p:spPr>
          <p:txBody>
            <a:bodyPr wrap="square" lIns="0" tIns="0" rIns="0" bIns="0" rtlCol="0"/>
            <a:lstStyle/>
            <a:p>
              <a:endParaRPr/>
            </a:p>
          </p:txBody>
        </p:sp>
      </p:grpSp>
      <p:sp>
        <p:nvSpPr>
          <p:cNvPr id="6" name="object 6"/>
          <p:cNvSpPr txBox="1"/>
          <p:nvPr/>
        </p:nvSpPr>
        <p:spPr>
          <a:xfrm>
            <a:off x="553857" y="923035"/>
            <a:ext cx="893635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目标：</a:t>
            </a:r>
            <a:r>
              <a:rPr sz="2400" dirty="0">
                <a:latin typeface="Microsoft YaHei"/>
                <a:cs typeface="Microsoft YaHei"/>
              </a:rPr>
              <a:t>选择合适的动作</a:t>
            </a:r>
            <a:r>
              <a:rPr sz="2400" spc="-10" dirty="0">
                <a:latin typeface="Microsoft YaHei"/>
                <a:cs typeface="Microsoft YaHei"/>
              </a:rPr>
              <a:t>（</a:t>
            </a:r>
            <a:r>
              <a:rPr sz="2400" spc="-10" dirty="0">
                <a:latin typeface="Arial"/>
                <a:cs typeface="Arial"/>
              </a:rPr>
              <a:t>Actions</a:t>
            </a:r>
            <a:r>
              <a:rPr sz="2400" spc="-10" dirty="0">
                <a:latin typeface="Microsoft YaHei"/>
                <a:cs typeface="Microsoft YaHei"/>
              </a:rPr>
              <a:t>），</a:t>
            </a:r>
            <a:r>
              <a:rPr sz="2400" dirty="0">
                <a:latin typeface="Microsoft YaHei"/>
                <a:cs typeface="Microsoft YaHei"/>
              </a:rPr>
              <a:t>使得回报</a:t>
            </a:r>
            <a:r>
              <a:rPr sz="2400" spc="-10" dirty="0">
                <a:latin typeface="Microsoft YaHei"/>
                <a:cs typeface="Microsoft YaHei"/>
              </a:rPr>
              <a:t>（</a:t>
            </a:r>
            <a:r>
              <a:rPr sz="2400" spc="-10" dirty="0">
                <a:latin typeface="Arial"/>
                <a:cs typeface="Arial"/>
              </a:rPr>
              <a:t>Rewards</a:t>
            </a:r>
            <a:r>
              <a:rPr sz="2400" spc="-10" dirty="0">
                <a:latin typeface="Microsoft YaHei"/>
                <a:cs typeface="Microsoft YaHei"/>
              </a:rPr>
              <a:t>）</a:t>
            </a:r>
            <a:r>
              <a:rPr sz="2400" spc="-20" dirty="0">
                <a:latin typeface="Microsoft YaHei"/>
                <a:cs typeface="Microsoft YaHei"/>
              </a:rPr>
              <a:t>最大化</a:t>
            </a:r>
            <a:endParaRPr sz="2400">
              <a:latin typeface="Microsoft YaHei"/>
              <a:cs typeface="Microsoft YaHei"/>
            </a:endParaRPr>
          </a:p>
        </p:txBody>
      </p:sp>
      <p:sp>
        <p:nvSpPr>
          <p:cNvPr id="7" name="object 7"/>
          <p:cNvSpPr/>
          <p:nvPr/>
        </p:nvSpPr>
        <p:spPr>
          <a:xfrm>
            <a:off x="507886" y="3429000"/>
            <a:ext cx="5573395" cy="462280"/>
          </a:xfrm>
          <a:custGeom>
            <a:avLst/>
            <a:gdLst/>
            <a:ahLst/>
            <a:cxnLst/>
            <a:rect l="l" t="t" r="r" b="b"/>
            <a:pathLst>
              <a:path w="5573395" h="462279">
                <a:moveTo>
                  <a:pt x="5573000" y="0"/>
                </a:moveTo>
                <a:lnTo>
                  <a:pt x="0" y="0"/>
                </a:lnTo>
                <a:lnTo>
                  <a:pt x="0" y="461665"/>
                </a:lnTo>
                <a:lnTo>
                  <a:pt x="5573000" y="461665"/>
                </a:lnTo>
                <a:lnTo>
                  <a:pt x="5573000" y="0"/>
                </a:lnTo>
                <a:close/>
              </a:path>
            </a:pathLst>
          </a:custGeom>
          <a:solidFill>
            <a:srgbClr val="FFFFFF"/>
          </a:solidFill>
        </p:spPr>
        <p:txBody>
          <a:bodyPr wrap="square" lIns="0" tIns="0" rIns="0" bIns="0" rtlCol="0"/>
          <a:lstStyle/>
          <a:p>
            <a:endParaRPr/>
          </a:p>
        </p:txBody>
      </p:sp>
      <p:sp>
        <p:nvSpPr>
          <p:cNvPr id="8" name="object 8"/>
          <p:cNvSpPr txBox="1"/>
          <p:nvPr/>
        </p:nvSpPr>
        <p:spPr>
          <a:xfrm>
            <a:off x="586626" y="3449828"/>
            <a:ext cx="51917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基于价值</a:t>
            </a:r>
            <a:r>
              <a:rPr sz="2400" b="1" spc="-35" dirty="0">
                <a:solidFill>
                  <a:srgbClr val="C00000"/>
                </a:solidFill>
                <a:latin typeface="Microsoft YaHei"/>
                <a:cs typeface="Microsoft YaHei"/>
              </a:rPr>
              <a:t>（</a:t>
            </a:r>
            <a:r>
              <a:rPr sz="2400" b="1" spc="-35" dirty="0">
                <a:solidFill>
                  <a:srgbClr val="C00000"/>
                </a:solidFill>
                <a:latin typeface="Arial"/>
                <a:cs typeface="Arial"/>
              </a:rPr>
              <a:t>Value-</a:t>
            </a:r>
            <a:r>
              <a:rPr sz="2400" b="1" spc="-20" dirty="0">
                <a:solidFill>
                  <a:srgbClr val="C00000"/>
                </a:solidFill>
                <a:latin typeface="Arial"/>
                <a:cs typeface="Arial"/>
              </a:rPr>
              <a:t>Based</a:t>
            </a:r>
            <a:r>
              <a:rPr sz="2400" b="1" spc="-20" dirty="0">
                <a:solidFill>
                  <a:srgbClr val="C00000"/>
                </a:solidFill>
                <a:latin typeface="Microsoft YaHei"/>
                <a:cs typeface="Microsoft YaHei"/>
              </a:rPr>
              <a:t>）</a:t>
            </a:r>
            <a:r>
              <a:rPr sz="2400" b="1" spc="-10" dirty="0">
                <a:solidFill>
                  <a:srgbClr val="C00000"/>
                </a:solidFill>
                <a:latin typeface="Microsoft YaHei"/>
                <a:cs typeface="Microsoft YaHei"/>
              </a:rPr>
              <a:t>的强化学习</a:t>
            </a:r>
            <a:endParaRPr sz="2400">
              <a:latin typeface="Microsoft YaHei"/>
              <a:cs typeface="Microsoft YaHe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1651000" cy="513080"/>
          </a:xfrm>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强化学习</a:t>
            </a:r>
          </a:p>
        </p:txBody>
      </p:sp>
      <p:pic>
        <p:nvPicPr>
          <p:cNvPr id="3" name="object 3"/>
          <p:cNvPicPr/>
          <p:nvPr/>
        </p:nvPicPr>
        <p:blipFill>
          <a:blip r:embed="rId2" cstate="print"/>
          <a:stretch>
            <a:fillRect/>
          </a:stretch>
        </p:blipFill>
        <p:spPr>
          <a:xfrm>
            <a:off x="381550" y="901700"/>
            <a:ext cx="10154895" cy="5310164"/>
          </a:xfrm>
          <a:prstGeom prst="rect">
            <a:avLst/>
          </a:prstGeom>
        </p:spPr>
      </p:pic>
      <p:sp>
        <p:nvSpPr>
          <p:cNvPr id="4" name="object 4"/>
          <p:cNvSpPr txBox="1"/>
          <p:nvPr/>
        </p:nvSpPr>
        <p:spPr>
          <a:xfrm>
            <a:off x="475117" y="901700"/>
            <a:ext cx="9182735" cy="462280"/>
          </a:xfrm>
          <a:prstGeom prst="rect">
            <a:avLst/>
          </a:prstGeom>
          <a:solidFill>
            <a:srgbClr val="FFFFFF"/>
          </a:solidFill>
        </p:spPr>
        <p:txBody>
          <a:bodyPr vert="horz" wrap="square" lIns="0" tIns="33655" rIns="0" bIns="0" rtlCol="0">
            <a:spAutoFit/>
          </a:bodyPr>
          <a:lstStyle/>
          <a:p>
            <a:pPr marL="91440">
              <a:lnSpc>
                <a:spcPct val="100000"/>
              </a:lnSpc>
              <a:spcBef>
                <a:spcPts val="265"/>
              </a:spcBef>
            </a:pPr>
            <a:r>
              <a:rPr sz="2400" b="1" dirty="0">
                <a:solidFill>
                  <a:srgbClr val="C00000"/>
                </a:solidFill>
                <a:latin typeface="Microsoft YaHei"/>
                <a:cs typeface="Microsoft YaHei"/>
              </a:rPr>
              <a:t>目标：</a:t>
            </a:r>
            <a:r>
              <a:rPr sz="2400" dirty="0">
                <a:latin typeface="Microsoft YaHei"/>
                <a:cs typeface="Microsoft YaHei"/>
              </a:rPr>
              <a:t>选择合适的动作</a:t>
            </a:r>
            <a:r>
              <a:rPr sz="2400" spc="-10" dirty="0">
                <a:latin typeface="Microsoft YaHei"/>
                <a:cs typeface="Microsoft YaHei"/>
              </a:rPr>
              <a:t>（</a:t>
            </a:r>
            <a:r>
              <a:rPr sz="2400" spc="-10" dirty="0">
                <a:latin typeface="Arial"/>
                <a:cs typeface="Arial"/>
              </a:rPr>
              <a:t>Actions</a:t>
            </a:r>
            <a:r>
              <a:rPr sz="2400" spc="-10" dirty="0">
                <a:latin typeface="Microsoft YaHei"/>
                <a:cs typeface="Microsoft YaHei"/>
              </a:rPr>
              <a:t>），</a:t>
            </a:r>
            <a:r>
              <a:rPr sz="2400" dirty="0">
                <a:latin typeface="Microsoft YaHei"/>
                <a:cs typeface="Microsoft YaHei"/>
              </a:rPr>
              <a:t>使得回报</a:t>
            </a:r>
            <a:r>
              <a:rPr sz="2400" spc="-10" dirty="0">
                <a:latin typeface="Microsoft YaHei"/>
                <a:cs typeface="Microsoft YaHei"/>
              </a:rPr>
              <a:t>（</a:t>
            </a:r>
            <a:r>
              <a:rPr sz="2400" spc="-10" dirty="0">
                <a:latin typeface="Arial"/>
                <a:cs typeface="Arial"/>
              </a:rPr>
              <a:t>Rewards</a:t>
            </a:r>
            <a:r>
              <a:rPr sz="2400" spc="-10" dirty="0">
                <a:latin typeface="Microsoft YaHei"/>
                <a:cs typeface="Microsoft YaHei"/>
              </a:rPr>
              <a:t>）</a:t>
            </a:r>
            <a:r>
              <a:rPr sz="2400" spc="-20" dirty="0">
                <a:latin typeface="Microsoft YaHei"/>
                <a:cs typeface="Microsoft YaHei"/>
              </a:rPr>
              <a:t>最大化</a:t>
            </a:r>
            <a:endParaRPr sz="2400">
              <a:latin typeface="Microsoft YaHei"/>
              <a:cs typeface="Microsoft YaHei"/>
            </a:endParaRPr>
          </a:p>
        </p:txBody>
      </p:sp>
      <p:sp>
        <p:nvSpPr>
          <p:cNvPr id="5" name="object 5"/>
          <p:cNvSpPr txBox="1"/>
          <p:nvPr/>
        </p:nvSpPr>
        <p:spPr>
          <a:xfrm>
            <a:off x="507886" y="3429000"/>
            <a:ext cx="5503545" cy="462280"/>
          </a:xfrm>
          <a:prstGeom prst="rect">
            <a:avLst/>
          </a:prstGeom>
          <a:solidFill>
            <a:srgbClr val="FFFFFF"/>
          </a:solidFill>
        </p:spPr>
        <p:txBody>
          <a:bodyPr vert="horz" wrap="square" lIns="0" tIns="33020" rIns="0" bIns="0" rtlCol="0">
            <a:spAutoFit/>
          </a:bodyPr>
          <a:lstStyle/>
          <a:p>
            <a:pPr marL="90805">
              <a:lnSpc>
                <a:spcPct val="100000"/>
              </a:lnSpc>
              <a:spcBef>
                <a:spcPts val="260"/>
              </a:spcBef>
            </a:pPr>
            <a:r>
              <a:rPr sz="2400" b="1" dirty="0">
                <a:solidFill>
                  <a:srgbClr val="C00000"/>
                </a:solidFill>
                <a:latin typeface="Microsoft YaHei"/>
                <a:cs typeface="Microsoft YaHei"/>
              </a:rPr>
              <a:t>基于策略</a:t>
            </a:r>
            <a:r>
              <a:rPr sz="2400" b="1" spc="-10" dirty="0">
                <a:solidFill>
                  <a:srgbClr val="C00000"/>
                </a:solidFill>
                <a:latin typeface="Microsoft YaHei"/>
                <a:cs typeface="Microsoft YaHei"/>
              </a:rPr>
              <a:t>（</a:t>
            </a:r>
            <a:r>
              <a:rPr sz="2400" b="1" spc="-10" dirty="0">
                <a:solidFill>
                  <a:srgbClr val="C00000"/>
                </a:solidFill>
                <a:latin typeface="Arial"/>
                <a:cs typeface="Arial"/>
              </a:rPr>
              <a:t>Policy-</a:t>
            </a:r>
            <a:r>
              <a:rPr sz="2400" b="1" spc="-20" dirty="0">
                <a:solidFill>
                  <a:srgbClr val="C00000"/>
                </a:solidFill>
                <a:latin typeface="Arial"/>
                <a:cs typeface="Arial"/>
              </a:rPr>
              <a:t>Based</a:t>
            </a:r>
            <a:r>
              <a:rPr sz="2400" b="1" spc="-20" dirty="0">
                <a:solidFill>
                  <a:srgbClr val="C00000"/>
                </a:solidFill>
                <a:latin typeface="Microsoft YaHei"/>
                <a:cs typeface="Microsoft YaHei"/>
              </a:rPr>
              <a:t>）</a:t>
            </a:r>
            <a:r>
              <a:rPr sz="2400" b="1" spc="-10" dirty="0">
                <a:solidFill>
                  <a:srgbClr val="C00000"/>
                </a:solidFill>
                <a:latin typeface="Microsoft YaHei"/>
                <a:cs typeface="Microsoft YaHei"/>
              </a:rPr>
              <a:t>的强化学习</a:t>
            </a:r>
            <a:endParaRPr sz="2400">
              <a:latin typeface="Microsoft YaHei"/>
              <a:cs typeface="Microsoft YaHe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1651000" cy="513080"/>
          </a:xfrm>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强化学习</a:t>
            </a:r>
          </a:p>
        </p:txBody>
      </p:sp>
      <p:grpSp>
        <p:nvGrpSpPr>
          <p:cNvPr id="3" name="object 3"/>
          <p:cNvGrpSpPr/>
          <p:nvPr/>
        </p:nvGrpSpPr>
        <p:grpSpPr>
          <a:xfrm>
            <a:off x="507886" y="895350"/>
            <a:ext cx="11074400" cy="5577840"/>
            <a:chOff x="507886" y="895350"/>
            <a:chExt cx="11074400" cy="5577840"/>
          </a:xfrm>
        </p:grpSpPr>
        <p:pic>
          <p:nvPicPr>
            <p:cNvPr id="4" name="object 4"/>
            <p:cNvPicPr/>
            <p:nvPr/>
          </p:nvPicPr>
          <p:blipFill>
            <a:blip r:embed="rId2" cstate="print"/>
            <a:stretch>
              <a:fillRect/>
            </a:stretch>
          </p:blipFill>
          <p:spPr>
            <a:xfrm>
              <a:off x="610051" y="895350"/>
              <a:ext cx="10971894" cy="5577497"/>
            </a:xfrm>
            <a:prstGeom prst="rect">
              <a:avLst/>
            </a:prstGeom>
          </p:spPr>
        </p:pic>
        <p:sp>
          <p:nvSpPr>
            <p:cNvPr id="5" name="object 5"/>
            <p:cNvSpPr/>
            <p:nvPr/>
          </p:nvSpPr>
          <p:spPr>
            <a:xfrm>
              <a:off x="507886" y="3429000"/>
              <a:ext cx="2580005" cy="462280"/>
            </a:xfrm>
            <a:custGeom>
              <a:avLst/>
              <a:gdLst/>
              <a:ahLst/>
              <a:cxnLst/>
              <a:rect l="l" t="t" r="r" b="b"/>
              <a:pathLst>
                <a:path w="2580005" h="462279">
                  <a:moveTo>
                    <a:pt x="2579551" y="0"/>
                  </a:moveTo>
                  <a:lnTo>
                    <a:pt x="0" y="0"/>
                  </a:lnTo>
                  <a:lnTo>
                    <a:pt x="0" y="461665"/>
                  </a:lnTo>
                  <a:lnTo>
                    <a:pt x="2579551" y="461665"/>
                  </a:lnTo>
                  <a:lnTo>
                    <a:pt x="2579551" y="0"/>
                  </a:lnTo>
                  <a:close/>
                </a:path>
              </a:pathLst>
            </a:custGeom>
            <a:solidFill>
              <a:srgbClr val="FFFFFF"/>
            </a:solidFill>
          </p:spPr>
          <p:txBody>
            <a:bodyPr wrap="square" lIns="0" tIns="0" rIns="0" bIns="0" rtlCol="0"/>
            <a:lstStyle/>
            <a:p>
              <a:endParaRPr/>
            </a:p>
          </p:txBody>
        </p:sp>
      </p:grpSp>
      <p:sp>
        <p:nvSpPr>
          <p:cNvPr id="6" name="object 6"/>
          <p:cNvSpPr txBox="1"/>
          <p:nvPr/>
        </p:nvSpPr>
        <p:spPr>
          <a:xfrm>
            <a:off x="586626" y="3449828"/>
            <a:ext cx="2397125"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C00000"/>
                </a:solidFill>
                <a:latin typeface="Arial"/>
                <a:cs typeface="Arial"/>
              </a:rPr>
              <a:t>Actor-</a:t>
            </a:r>
            <a:r>
              <a:rPr sz="2400" b="1" dirty="0">
                <a:solidFill>
                  <a:srgbClr val="C00000"/>
                </a:solidFill>
                <a:latin typeface="Arial"/>
                <a:cs typeface="Arial"/>
              </a:rPr>
              <a:t>Critic</a:t>
            </a:r>
            <a:r>
              <a:rPr sz="2400" b="1" spc="-60" dirty="0">
                <a:solidFill>
                  <a:srgbClr val="C00000"/>
                </a:solidFill>
                <a:latin typeface="Arial"/>
                <a:cs typeface="Arial"/>
              </a:rPr>
              <a:t> </a:t>
            </a:r>
            <a:r>
              <a:rPr sz="2400" b="1" spc="-25" dirty="0">
                <a:solidFill>
                  <a:srgbClr val="C00000"/>
                </a:solidFill>
                <a:latin typeface="Microsoft YaHei"/>
                <a:cs typeface="Microsoft YaHei"/>
              </a:rPr>
              <a:t>结构</a:t>
            </a:r>
            <a:endParaRPr sz="2400">
              <a:latin typeface="Microsoft YaHei"/>
              <a:cs typeface="Microsoft YaHei"/>
            </a:endParaRPr>
          </a:p>
        </p:txBody>
      </p:sp>
      <p:sp>
        <p:nvSpPr>
          <p:cNvPr id="7" name="object 7"/>
          <p:cNvSpPr/>
          <p:nvPr/>
        </p:nvSpPr>
        <p:spPr>
          <a:xfrm>
            <a:off x="475117" y="901700"/>
            <a:ext cx="9182735" cy="462280"/>
          </a:xfrm>
          <a:custGeom>
            <a:avLst/>
            <a:gdLst/>
            <a:ahLst/>
            <a:cxnLst/>
            <a:rect l="l" t="t" r="r" b="b"/>
            <a:pathLst>
              <a:path w="9182735" h="462280">
                <a:moveTo>
                  <a:pt x="9182321" y="0"/>
                </a:moveTo>
                <a:lnTo>
                  <a:pt x="0" y="0"/>
                </a:lnTo>
                <a:lnTo>
                  <a:pt x="0" y="461665"/>
                </a:lnTo>
                <a:lnTo>
                  <a:pt x="9182321" y="461665"/>
                </a:lnTo>
                <a:lnTo>
                  <a:pt x="9182321" y="0"/>
                </a:lnTo>
                <a:close/>
              </a:path>
            </a:pathLst>
          </a:custGeom>
          <a:solidFill>
            <a:srgbClr val="FFFFFF"/>
          </a:solidFill>
        </p:spPr>
        <p:txBody>
          <a:bodyPr wrap="square" lIns="0" tIns="0" rIns="0" bIns="0" rtlCol="0"/>
          <a:lstStyle/>
          <a:p>
            <a:endParaRPr/>
          </a:p>
        </p:txBody>
      </p:sp>
      <p:sp>
        <p:nvSpPr>
          <p:cNvPr id="8" name="object 8"/>
          <p:cNvSpPr txBox="1"/>
          <p:nvPr/>
        </p:nvSpPr>
        <p:spPr>
          <a:xfrm>
            <a:off x="553857" y="923035"/>
            <a:ext cx="893635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目标：</a:t>
            </a:r>
            <a:r>
              <a:rPr sz="2400" dirty="0">
                <a:latin typeface="Microsoft YaHei"/>
                <a:cs typeface="Microsoft YaHei"/>
              </a:rPr>
              <a:t>选择合适的动作</a:t>
            </a:r>
            <a:r>
              <a:rPr sz="2400" spc="-10" dirty="0">
                <a:latin typeface="Microsoft YaHei"/>
                <a:cs typeface="Microsoft YaHei"/>
              </a:rPr>
              <a:t>（</a:t>
            </a:r>
            <a:r>
              <a:rPr sz="2400" spc="-10" dirty="0">
                <a:latin typeface="Arial"/>
                <a:cs typeface="Arial"/>
              </a:rPr>
              <a:t>Actions</a:t>
            </a:r>
            <a:r>
              <a:rPr sz="2400" spc="-10" dirty="0">
                <a:latin typeface="Microsoft YaHei"/>
                <a:cs typeface="Microsoft YaHei"/>
              </a:rPr>
              <a:t>），</a:t>
            </a:r>
            <a:r>
              <a:rPr sz="2400" dirty="0">
                <a:latin typeface="Microsoft YaHei"/>
                <a:cs typeface="Microsoft YaHei"/>
              </a:rPr>
              <a:t>使得回报</a:t>
            </a:r>
            <a:r>
              <a:rPr sz="2400" spc="-10" dirty="0">
                <a:latin typeface="Microsoft YaHei"/>
                <a:cs typeface="Microsoft YaHei"/>
              </a:rPr>
              <a:t>（</a:t>
            </a:r>
            <a:r>
              <a:rPr sz="2400" spc="-10" dirty="0">
                <a:latin typeface="Arial"/>
                <a:cs typeface="Arial"/>
              </a:rPr>
              <a:t>Rewards</a:t>
            </a:r>
            <a:r>
              <a:rPr sz="2400" spc="-10" dirty="0">
                <a:latin typeface="Microsoft YaHei"/>
                <a:cs typeface="Microsoft YaHei"/>
              </a:rPr>
              <a:t>）</a:t>
            </a:r>
            <a:r>
              <a:rPr sz="2400" spc="-20" dirty="0">
                <a:latin typeface="Microsoft YaHei"/>
                <a:cs typeface="Microsoft YaHei"/>
              </a:rPr>
              <a:t>最大化</a:t>
            </a:r>
            <a:endParaRPr sz="2400">
              <a:latin typeface="Microsoft YaHei"/>
              <a:cs typeface="Microsoft YaHe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4146550" cy="513080"/>
          </a:xfrm>
          <a:prstGeom prst="rect">
            <a:avLst/>
          </a:prstGeom>
        </p:spPr>
        <p:txBody>
          <a:bodyPr vert="horz" wrap="square" lIns="0" tIns="12700" rIns="0" bIns="0" rtlCol="0">
            <a:spAutoFit/>
          </a:bodyPr>
          <a:lstStyle/>
          <a:p>
            <a:pPr marL="12700">
              <a:lnSpc>
                <a:spcPct val="100000"/>
              </a:lnSpc>
              <a:spcBef>
                <a:spcPts val="100"/>
              </a:spcBef>
            </a:pPr>
            <a:r>
              <a:rPr spc="-20" dirty="0">
                <a:latin typeface="Microsoft YaHei"/>
                <a:cs typeface="Microsoft YaHei"/>
              </a:rPr>
              <a:t>强化学习 </a:t>
            </a:r>
            <a:r>
              <a:rPr spc="-5" dirty="0"/>
              <a:t>+ </a:t>
            </a:r>
            <a:r>
              <a:rPr spc="-10" dirty="0">
                <a:latin typeface="Microsoft YaHei"/>
                <a:cs typeface="Microsoft YaHei"/>
              </a:rPr>
              <a:t>推荐系统？</a:t>
            </a:r>
          </a:p>
        </p:txBody>
      </p:sp>
      <p:grpSp>
        <p:nvGrpSpPr>
          <p:cNvPr id="3" name="object 3"/>
          <p:cNvGrpSpPr/>
          <p:nvPr/>
        </p:nvGrpSpPr>
        <p:grpSpPr>
          <a:xfrm>
            <a:off x="304800" y="1387365"/>
            <a:ext cx="9591040" cy="4981575"/>
            <a:chOff x="304800" y="1387365"/>
            <a:chExt cx="9591040" cy="4981575"/>
          </a:xfrm>
        </p:grpSpPr>
        <p:pic>
          <p:nvPicPr>
            <p:cNvPr id="4" name="object 4"/>
            <p:cNvPicPr/>
            <p:nvPr/>
          </p:nvPicPr>
          <p:blipFill>
            <a:blip r:embed="rId2" cstate="print"/>
            <a:stretch>
              <a:fillRect/>
            </a:stretch>
          </p:blipFill>
          <p:spPr>
            <a:xfrm>
              <a:off x="386237" y="1387365"/>
              <a:ext cx="9509605" cy="4981228"/>
            </a:xfrm>
            <a:prstGeom prst="rect">
              <a:avLst/>
            </a:prstGeom>
          </p:spPr>
        </p:pic>
        <p:sp>
          <p:nvSpPr>
            <p:cNvPr id="5" name="object 5"/>
            <p:cNvSpPr/>
            <p:nvPr/>
          </p:nvSpPr>
          <p:spPr>
            <a:xfrm>
              <a:off x="304800" y="3552631"/>
              <a:ext cx="6947534" cy="462280"/>
            </a:xfrm>
            <a:custGeom>
              <a:avLst/>
              <a:gdLst/>
              <a:ahLst/>
              <a:cxnLst/>
              <a:rect l="l" t="t" r="r" b="b"/>
              <a:pathLst>
                <a:path w="6947534" h="462279">
                  <a:moveTo>
                    <a:pt x="6947338" y="0"/>
                  </a:moveTo>
                  <a:lnTo>
                    <a:pt x="0" y="0"/>
                  </a:lnTo>
                  <a:lnTo>
                    <a:pt x="0" y="461665"/>
                  </a:lnTo>
                  <a:lnTo>
                    <a:pt x="6947338" y="461665"/>
                  </a:lnTo>
                  <a:lnTo>
                    <a:pt x="6947338" y="0"/>
                  </a:lnTo>
                  <a:close/>
                </a:path>
              </a:pathLst>
            </a:custGeom>
            <a:solidFill>
              <a:srgbClr val="FFFFFF"/>
            </a:solidFill>
          </p:spPr>
          <p:txBody>
            <a:bodyPr wrap="square" lIns="0" tIns="0" rIns="0" bIns="0" rtlCol="0"/>
            <a:lstStyle/>
            <a:p>
              <a:endParaRPr/>
            </a:p>
          </p:txBody>
        </p:sp>
      </p:grpSp>
      <p:sp>
        <p:nvSpPr>
          <p:cNvPr id="6" name="object 6"/>
          <p:cNvSpPr txBox="1"/>
          <p:nvPr/>
        </p:nvSpPr>
        <p:spPr>
          <a:xfrm>
            <a:off x="383540" y="947419"/>
            <a:ext cx="742505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在用户与项目</a:t>
            </a:r>
            <a:r>
              <a:rPr sz="2400" b="1" spc="-10" dirty="0">
                <a:solidFill>
                  <a:srgbClr val="C00000"/>
                </a:solidFill>
                <a:latin typeface="Arial"/>
                <a:cs typeface="Arial"/>
              </a:rPr>
              <a:t>/</a:t>
            </a:r>
            <a:r>
              <a:rPr sz="2400" b="1" spc="-5" dirty="0">
                <a:solidFill>
                  <a:srgbClr val="C00000"/>
                </a:solidFill>
                <a:latin typeface="Microsoft YaHei"/>
                <a:cs typeface="Microsoft YaHei"/>
              </a:rPr>
              <a:t>物品交互的过程中，持续更新推荐策略？</a:t>
            </a:r>
            <a:endParaRPr sz="2400">
              <a:latin typeface="Microsoft YaHei"/>
              <a:cs typeface="Microsoft YaHei"/>
            </a:endParaRPr>
          </a:p>
        </p:txBody>
      </p:sp>
      <p:sp>
        <p:nvSpPr>
          <p:cNvPr id="7" name="object 7"/>
          <p:cNvSpPr txBox="1"/>
          <p:nvPr/>
        </p:nvSpPr>
        <p:spPr>
          <a:xfrm>
            <a:off x="383540" y="3571747"/>
            <a:ext cx="36830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C00000"/>
                </a:solidFill>
                <a:latin typeface="Microsoft YaHei"/>
                <a:cs typeface="Microsoft YaHei"/>
              </a:rPr>
              <a:t>是否能够最大化长期收益？</a:t>
            </a:r>
            <a:endParaRPr sz="2400">
              <a:latin typeface="Microsoft YaHei"/>
              <a:cs typeface="Microsoft YaHe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3740150" cy="513080"/>
          </a:xfrm>
          <a:prstGeom prst="rect">
            <a:avLst/>
          </a:prstGeom>
        </p:spPr>
        <p:txBody>
          <a:bodyPr vert="horz" wrap="square" lIns="0" tIns="12700" rIns="0" bIns="0" rtlCol="0">
            <a:spAutoFit/>
          </a:bodyPr>
          <a:lstStyle/>
          <a:p>
            <a:pPr marL="12700">
              <a:lnSpc>
                <a:spcPct val="100000"/>
              </a:lnSpc>
              <a:spcBef>
                <a:spcPts val="100"/>
              </a:spcBef>
            </a:pPr>
            <a:r>
              <a:rPr spc="-20" dirty="0">
                <a:latin typeface="Microsoft YaHei"/>
                <a:cs typeface="Microsoft YaHei"/>
              </a:rPr>
              <a:t>强化学习 </a:t>
            </a:r>
            <a:r>
              <a:rPr spc="-5" dirty="0"/>
              <a:t>+ </a:t>
            </a:r>
            <a:r>
              <a:rPr spc="-15" dirty="0">
                <a:latin typeface="Microsoft YaHei"/>
                <a:cs typeface="Microsoft YaHei"/>
              </a:rPr>
              <a:t>推荐系统</a:t>
            </a:r>
          </a:p>
        </p:txBody>
      </p:sp>
      <p:pic>
        <p:nvPicPr>
          <p:cNvPr id="3" name="object 3"/>
          <p:cNvPicPr/>
          <p:nvPr/>
        </p:nvPicPr>
        <p:blipFill>
          <a:blip r:embed="rId2" cstate="print"/>
          <a:stretch>
            <a:fillRect/>
          </a:stretch>
        </p:blipFill>
        <p:spPr>
          <a:xfrm>
            <a:off x="2343431" y="900735"/>
            <a:ext cx="6717609" cy="3666195"/>
          </a:xfrm>
          <a:prstGeom prst="rect">
            <a:avLst/>
          </a:prstGeom>
        </p:spPr>
      </p:pic>
      <p:sp>
        <p:nvSpPr>
          <p:cNvPr id="4" name="object 4"/>
          <p:cNvSpPr txBox="1"/>
          <p:nvPr/>
        </p:nvSpPr>
        <p:spPr>
          <a:xfrm>
            <a:off x="914312" y="4906772"/>
            <a:ext cx="7683500" cy="1692910"/>
          </a:xfrm>
          <a:prstGeom prst="rect">
            <a:avLst/>
          </a:prstGeom>
        </p:spPr>
        <p:txBody>
          <a:bodyPr vert="horz" wrap="square" lIns="0" tIns="207645" rIns="0" bIns="0" rtlCol="0">
            <a:spAutoFit/>
          </a:bodyPr>
          <a:lstStyle/>
          <a:p>
            <a:pPr marL="354965" indent="-342265">
              <a:lnSpc>
                <a:spcPct val="100000"/>
              </a:lnSpc>
              <a:spcBef>
                <a:spcPts val="1635"/>
              </a:spcBef>
              <a:buFont typeface="Arial"/>
              <a:buChar char="•"/>
              <a:tabLst>
                <a:tab pos="354965" algn="l"/>
              </a:tabLst>
            </a:pPr>
            <a:r>
              <a:rPr sz="2400" spc="-5" dirty="0">
                <a:latin typeface="Microsoft YaHei"/>
                <a:cs typeface="Microsoft YaHei"/>
              </a:rPr>
              <a:t>系统向用户推荐一页物品列表</a:t>
            </a:r>
            <a:endParaRPr sz="2400">
              <a:latin typeface="Microsoft YaHei"/>
              <a:cs typeface="Microsoft YaHei"/>
            </a:endParaRPr>
          </a:p>
          <a:p>
            <a:pPr marL="354965" indent="-342265">
              <a:lnSpc>
                <a:spcPct val="100000"/>
              </a:lnSpc>
              <a:spcBef>
                <a:spcPts val="1535"/>
              </a:spcBef>
              <a:buFont typeface="Arial"/>
              <a:buChar char="•"/>
              <a:tabLst>
                <a:tab pos="354965" algn="l"/>
              </a:tabLst>
            </a:pPr>
            <a:r>
              <a:rPr sz="2400" spc="-5" dirty="0">
                <a:latin typeface="Microsoft YaHei"/>
                <a:cs typeface="Microsoft YaHei"/>
              </a:rPr>
              <a:t>用户提供对该商品列表的实时反馈，系统更新推荐策略</a:t>
            </a:r>
            <a:endParaRPr sz="2400">
              <a:latin typeface="Microsoft YaHei"/>
              <a:cs typeface="Microsoft YaHei"/>
            </a:endParaRPr>
          </a:p>
          <a:p>
            <a:pPr marL="354965" indent="-342265">
              <a:lnSpc>
                <a:spcPct val="100000"/>
              </a:lnSpc>
              <a:spcBef>
                <a:spcPts val="1415"/>
              </a:spcBef>
              <a:buFont typeface="Arial"/>
              <a:buChar char="•"/>
              <a:tabLst>
                <a:tab pos="354965" algn="l"/>
              </a:tabLst>
            </a:pPr>
            <a:r>
              <a:rPr sz="2400" spc="-5" dirty="0">
                <a:latin typeface="Microsoft YaHei"/>
                <a:cs typeface="Microsoft YaHei"/>
              </a:rPr>
              <a:t>系统推荐新的商品列表</a:t>
            </a:r>
            <a:endParaRPr sz="2400">
              <a:latin typeface="Microsoft YaHei"/>
              <a:cs typeface="Microsoft YaHe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3184525" cy="513080"/>
          </a:xfrm>
          <a:prstGeom prst="rect">
            <a:avLst/>
          </a:prstGeom>
        </p:spPr>
        <p:txBody>
          <a:bodyPr vert="horz" wrap="square" lIns="0" tIns="12700" rIns="0" bIns="0" rtlCol="0">
            <a:spAutoFit/>
          </a:bodyPr>
          <a:lstStyle/>
          <a:p>
            <a:pPr marL="12700">
              <a:lnSpc>
                <a:spcPct val="100000"/>
              </a:lnSpc>
              <a:spcBef>
                <a:spcPts val="100"/>
              </a:spcBef>
            </a:pPr>
            <a:r>
              <a:rPr spc="-10" dirty="0"/>
              <a:t>Actor-</a:t>
            </a:r>
            <a:r>
              <a:rPr dirty="0"/>
              <a:t>Critic</a:t>
            </a:r>
            <a:r>
              <a:rPr spc="-35" dirty="0"/>
              <a:t> </a:t>
            </a:r>
            <a:r>
              <a:rPr spc="-25" dirty="0">
                <a:latin typeface="Microsoft YaHei"/>
                <a:cs typeface="Microsoft YaHei"/>
              </a:rPr>
              <a:t>网络</a:t>
            </a:r>
          </a:p>
        </p:txBody>
      </p:sp>
      <p:pic>
        <p:nvPicPr>
          <p:cNvPr id="3" name="object 3"/>
          <p:cNvPicPr/>
          <p:nvPr/>
        </p:nvPicPr>
        <p:blipFill>
          <a:blip r:embed="rId2" cstate="print"/>
          <a:stretch>
            <a:fillRect/>
          </a:stretch>
        </p:blipFill>
        <p:spPr>
          <a:xfrm>
            <a:off x="180928" y="1091749"/>
            <a:ext cx="11883770" cy="524598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418080" cy="513080"/>
          </a:xfrm>
          <a:prstGeom prst="rect">
            <a:avLst/>
          </a:prstGeom>
        </p:spPr>
        <p:txBody>
          <a:bodyPr vert="horz" wrap="square" lIns="0" tIns="12700" rIns="0" bIns="0" rtlCol="0">
            <a:spAutoFit/>
          </a:bodyPr>
          <a:lstStyle/>
          <a:p>
            <a:pPr marL="12700">
              <a:lnSpc>
                <a:spcPct val="100000"/>
              </a:lnSpc>
              <a:spcBef>
                <a:spcPts val="100"/>
              </a:spcBef>
            </a:pPr>
            <a:r>
              <a:rPr dirty="0"/>
              <a:t>Actor</a:t>
            </a:r>
            <a:r>
              <a:rPr spc="-30" dirty="0"/>
              <a:t> </a:t>
            </a:r>
            <a:r>
              <a:rPr spc="-20" dirty="0">
                <a:latin typeface="Microsoft YaHei"/>
                <a:cs typeface="Microsoft YaHei"/>
              </a:rPr>
              <a:t>的设计</a:t>
            </a:r>
          </a:p>
        </p:txBody>
      </p:sp>
      <p:pic>
        <p:nvPicPr>
          <p:cNvPr id="3" name="object 3"/>
          <p:cNvPicPr/>
          <p:nvPr/>
        </p:nvPicPr>
        <p:blipFill>
          <a:blip r:embed="rId2" cstate="print"/>
          <a:stretch>
            <a:fillRect/>
          </a:stretch>
        </p:blipFill>
        <p:spPr>
          <a:xfrm>
            <a:off x="7989553" y="1175427"/>
            <a:ext cx="2994402" cy="5484313"/>
          </a:xfrm>
          <a:prstGeom prst="rect">
            <a:avLst/>
          </a:prstGeom>
        </p:spPr>
      </p:pic>
      <p:sp>
        <p:nvSpPr>
          <p:cNvPr id="4" name="object 4"/>
          <p:cNvSpPr txBox="1"/>
          <p:nvPr/>
        </p:nvSpPr>
        <p:spPr>
          <a:xfrm>
            <a:off x="375719" y="1032763"/>
            <a:ext cx="7073900" cy="3878579"/>
          </a:xfrm>
          <a:prstGeom prst="rect">
            <a:avLst/>
          </a:prstGeom>
        </p:spPr>
        <p:txBody>
          <a:bodyPr vert="horz" wrap="square" lIns="0" tIns="207645" rIns="0" bIns="0" rtlCol="0">
            <a:spAutoFit/>
          </a:bodyPr>
          <a:lstStyle/>
          <a:p>
            <a:pPr marL="12700">
              <a:lnSpc>
                <a:spcPct val="100000"/>
              </a:lnSpc>
              <a:spcBef>
                <a:spcPts val="1635"/>
              </a:spcBef>
            </a:pPr>
            <a:r>
              <a:rPr sz="2400" b="1" spc="-20" dirty="0">
                <a:solidFill>
                  <a:srgbClr val="C00000"/>
                </a:solidFill>
                <a:latin typeface="Microsoft YaHei"/>
                <a:cs typeface="Microsoft YaHei"/>
              </a:rPr>
              <a:t>目标：</a:t>
            </a:r>
            <a:endParaRPr sz="2400">
              <a:latin typeface="Microsoft YaHei"/>
              <a:cs typeface="Microsoft YaHei"/>
            </a:endParaRPr>
          </a:p>
          <a:p>
            <a:pPr marL="354965" indent="-342265">
              <a:lnSpc>
                <a:spcPct val="100000"/>
              </a:lnSpc>
              <a:spcBef>
                <a:spcPts val="1535"/>
              </a:spcBef>
              <a:buFont typeface="Arial"/>
              <a:buChar char="•"/>
              <a:tabLst>
                <a:tab pos="354965" algn="l"/>
              </a:tabLst>
            </a:pPr>
            <a:r>
              <a:rPr sz="2400" spc="-5" dirty="0">
                <a:latin typeface="Microsoft YaHei"/>
                <a:cs typeface="Microsoft YaHei"/>
              </a:rPr>
              <a:t>根据用户的浏览历史记录，生成一页新的推荐列表</a:t>
            </a:r>
            <a:endParaRPr sz="2400">
              <a:latin typeface="Microsoft YaHei"/>
              <a:cs typeface="Microsoft YaHei"/>
            </a:endParaRPr>
          </a:p>
          <a:p>
            <a:pPr>
              <a:lnSpc>
                <a:spcPct val="100000"/>
              </a:lnSpc>
              <a:spcBef>
                <a:spcPts val="1190"/>
              </a:spcBef>
              <a:buFont typeface="Arial"/>
              <a:buChar char="•"/>
            </a:pPr>
            <a:endParaRPr sz="2400">
              <a:latin typeface="Microsoft YaHei"/>
              <a:cs typeface="Microsoft YaHei"/>
            </a:endParaRPr>
          </a:p>
          <a:p>
            <a:pPr marL="12700">
              <a:lnSpc>
                <a:spcPct val="100000"/>
              </a:lnSpc>
              <a:spcBef>
                <a:spcPts val="5"/>
              </a:spcBef>
            </a:pPr>
            <a:r>
              <a:rPr sz="2400" b="1" spc="-20" dirty="0">
                <a:solidFill>
                  <a:srgbClr val="C00000"/>
                </a:solidFill>
                <a:latin typeface="Microsoft YaHei"/>
                <a:cs typeface="Microsoft YaHei"/>
              </a:rPr>
              <a:t>挑战：</a:t>
            </a:r>
            <a:endParaRPr sz="2400">
              <a:latin typeface="Microsoft YaHei"/>
              <a:cs typeface="Microsoft YaHei"/>
            </a:endParaRPr>
          </a:p>
          <a:p>
            <a:pPr marL="354965" indent="-342265">
              <a:lnSpc>
                <a:spcPct val="100000"/>
              </a:lnSpc>
              <a:spcBef>
                <a:spcPts val="1535"/>
              </a:spcBef>
              <a:buFont typeface="Arial"/>
              <a:buChar char="•"/>
              <a:tabLst>
                <a:tab pos="354965" algn="l"/>
              </a:tabLst>
            </a:pPr>
            <a:r>
              <a:rPr sz="2400" spc="-5" dirty="0">
                <a:latin typeface="Microsoft YaHei"/>
                <a:cs typeface="Microsoft YaHei"/>
              </a:rPr>
              <a:t>从用户的实时反馈中获取信息</a:t>
            </a:r>
            <a:endParaRPr sz="2400">
              <a:latin typeface="Microsoft YaHei"/>
              <a:cs typeface="Microsoft YaHei"/>
            </a:endParaRPr>
          </a:p>
          <a:p>
            <a:pPr marL="354965" indent="-342265">
              <a:lnSpc>
                <a:spcPct val="100000"/>
              </a:lnSpc>
              <a:spcBef>
                <a:spcPts val="1415"/>
              </a:spcBef>
              <a:buFont typeface="Arial"/>
              <a:buChar char="•"/>
              <a:tabLst>
                <a:tab pos="354965" algn="l"/>
              </a:tabLst>
            </a:pPr>
            <a:r>
              <a:rPr sz="2400" spc="-5" dirty="0">
                <a:latin typeface="Microsoft YaHei"/>
                <a:cs typeface="Microsoft YaHei"/>
              </a:rPr>
              <a:t>推荐相互补充的商品列表</a:t>
            </a:r>
            <a:endParaRPr sz="2400">
              <a:latin typeface="Microsoft YaHei"/>
              <a:cs typeface="Microsoft YaHei"/>
            </a:endParaRPr>
          </a:p>
          <a:p>
            <a:pPr marL="354965" indent="-342265">
              <a:lnSpc>
                <a:spcPct val="100000"/>
              </a:lnSpc>
              <a:spcBef>
                <a:spcPts val="1415"/>
              </a:spcBef>
              <a:buFont typeface="Arial"/>
              <a:buChar char="•"/>
              <a:tabLst>
                <a:tab pos="354965" algn="l"/>
              </a:tabLst>
            </a:pPr>
            <a:r>
              <a:rPr sz="2400" spc="-5" dirty="0">
                <a:latin typeface="Microsoft YaHei"/>
                <a:cs typeface="Microsoft YaHei"/>
              </a:rPr>
              <a:t>将推荐列表按照特定排列，显示在页面中</a:t>
            </a:r>
            <a:endParaRPr sz="2400">
              <a:latin typeface="Microsoft YaHei"/>
              <a:cs typeface="Microsoft YaHe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推荐系统</a:t>
            </a:r>
          </a:p>
        </p:txBody>
      </p:sp>
      <p:sp>
        <p:nvSpPr>
          <p:cNvPr id="3" name="object 3"/>
          <p:cNvSpPr txBox="1"/>
          <p:nvPr/>
        </p:nvSpPr>
        <p:spPr>
          <a:xfrm>
            <a:off x="428515" y="1104900"/>
            <a:ext cx="1077912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00000"/>
                </a:solidFill>
                <a:latin typeface="Microsoft YaHei"/>
                <a:cs typeface="Microsoft YaHei"/>
              </a:rPr>
              <a:t>推荐系统（</a:t>
            </a:r>
            <a:r>
              <a:rPr sz="2000" b="1" dirty="0">
                <a:solidFill>
                  <a:srgbClr val="C00000"/>
                </a:solidFill>
                <a:latin typeface="Arial"/>
                <a:cs typeface="Arial"/>
              </a:rPr>
              <a:t>Recommender</a:t>
            </a:r>
            <a:r>
              <a:rPr sz="2000" b="1" spc="-50" dirty="0">
                <a:solidFill>
                  <a:srgbClr val="C00000"/>
                </a:solidFill>
                <a:latin typeface="Arial"/>
                <a:cs typeface="Arial"/>
              </a:rPr>
              <a:t> </a:t>
            </a:r>
            <a:r>
              <a:rPr sz="2000" b="1" spc="-20" dirty="0">
                <a:solidFill>
                  <a:srgbClr val="C00000"/>
                </a:solidFill>
                <a:latin typeface="Arial"/>
                <a:cs typeface="Arial"/>
              </a:rPr>
              <a:t>Systems</a:t>
            </a:r>
            <a:r>
              <a:rPr sz="2000" b="1" spc="-20" dirty="0">
                <a:solidFill>
                  <a:srgbClr val="C00000"/>
                </a:solidFill>
                <a:latin typeface="Microsoft YaHei"/>
                <a:cs typeface="Microsoft YaHei"/>
              </a:rPr>
              <a:t>）</a:t>
            </a:r>
            <a:r>
              <a:rPr sz="2000" dirty="0">
                <a:latin typeface="Microsoft YaHei"/>
                <a:cs typeface="Microsoft YaHei"/>
              </a:rPr>
              <a:t>广泛应用于各大在线销售平台、</a:t>
            </a:r>
            <a:r>
              <a:rPr sz="2000" b="1" dirty="0">
                <a:latin typeface="Microsoft YaHei"/>
                <a:cs typeface="Microsoft YaHei"/>
              </a:rPr>
              <a:t>内容分享平台</a:t>
            </a:r>
            <a:r>
              <a:rPr sz="2000" spc="-10" dirty="0">
                <a:latin typeface="Microsoft YaHei"/>
                <a:cs typeface="Microsoft YaHei"/>
              </a:rPr>
              <a:t>、社交网络</a:t>
            </a:r>
            <a:endParaRPr sz="2000">
              <a:latin typeface="Microsoft YaHei"/>
              <a:cs typeface="Microsoft YaHei"/>
            </a:endParaRPr>
          </a:p>
        </p:txBody>
      </p:sp>
      <p:pic>
        <p:nvPicPr>
          <p:cNvPr id="4" name="object 4"/>
          <p:cNvPicPr/>
          <p:nvPr/>
        </p:nvPicPr>
        <p:blipFill>
          <a:blip r:embed="rId2" cstate="print"/>
          <a:stretch>
            <a:fillRect/>
          </a:stretch>
        </p:blipFill>
        <p:spPr>
          <a:xfrm>
            <a:off x="966733" y="1645969"/>
            <a:ext cx="10058398" cy="499109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011680" cy="513080"/>
          </a:xfrm>
          <a:prstGeom prst="rect">
            <a:avLst/>
          </a:prstGeom>
        </p:spPr>
        <p:txBody>
          <a:bodyPr vert="horz" wrap="square" lIns="0" tIns="12700" rIns="0" bIns="0" rtlCol="0">
            <a:spAutoFit/>
          </a:bodyPr>
          <a:lstStyle/>
          <a:p>
            <a:pPr marL="12700">
              <a:lnSpc>
                <a:spcPct val="100000"/>
              </a:lnSpc>
              <a:spcBef>
                <a:spcPts val="100"/>
              </a:spcBef>
            </a:pPr>
            <a:r>
              <a:rPr dirty="0"/>
              <a:t>Actor</a:t>
            </a:r>
            <a:r>
              <a:rPr spc="-30" dirty="0"/>
              <a:t> </a:t>
            </a:r>
            <a:r>
              <a:rPr spc="-25" dirty="0">
                <a:latin typeface="Microsoft YaHei"/>
                <a:cs typeface="Microsoft YaHei"/>
              </a:rPr>
              <a:t>结构</a:t>
            </a:r>
          </a:p>
        </p:txBody>
      </p:sp>
      <p:pic>
        <p:nvPicPr>
          <p:cNvPr id="3" name="object 3"/>
          <p:cNvPicPr/>
          <p:nvPr/>
        </p:nvPicPr>
        <p:blipFill>
          <a:blip r:embed="rId2" cstate="print"/>
          <a:stretch>
            <a:fillRect/>
          </a:stretch>
        </p:blipFill>
        <p:spPr>
          <a:xfrm>
            <a:off x="95406" y="1252602"/>
            <a:ext cx="11985200" cy="482766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011680" cy="513080"/>
          </a:xfrm>
          <a:prstGeom prst="rect">
            <a:avLst/>
          </a:prstGeom>
        </p:spPr>
        <p:txBody>
          <a:bodyPr vert="horz" wrap="square" lIns="0" tIns="12700" rIns="0" bIns="0" rtlCol="0">
            <a:spAutoFit/>
          </a:bodyPr>
          <a:lstStyle/>
          <a:p>
            <a:pPr marL="12700">
              <a:lnSpc>
                <a:spcPct val="100000"/>
              </a:lnSpc>
              <a:spcBef>
                <a:spcPts val="100"/>
              </a:spcBef>
            </a:pPr>
            <a:r>
              <a:rPr dirty="0"/>
              <a:t>Actor</a:t>
            </a:r>
            <a:r>
              <a:rPr spc="-30" dirty="0"/>
              <a:t> </a:t>
            </a:r>
            <a:r>
              <a:rPr spc="-25" dirty="0">
                <a:latin typeface="Microsoft YaHei"/>
                <a:cs typeface="Microsoft YaHei"/>
              </a:rPr>
              <a:t>结构</a:t>
            </a:r>
          </a:p>
        </p:txBody>
      </p:sp>
      <p:pic>
        <p:nvPicPr>
          <p:cNvPr id="3" name="object 3"/>
          <p:cNvPicPr/>
          <p:nvPr/>
        </p:nvPicPr>
        <p:blipFill>
          <a:blip r:embed="rId2" cstate="print"/>
          <a:stretch>
            <a:fillRect/>
          </a:stretch>
        </p:blipFill>
        <p:spPr>
          <a:xfrm>
            <a:off x="232554" y="944944"/>
            <a:ext cx="11726891" cy="485366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3994150" cy="513080"/>
          </a:xfrm>
          <a:prstGeom prst="rect">
            <a:avLst/>
          </a:prstGeom>
        </p:spPr>
        <p:txBody>
          <a:bodyPr vert="horz" wrap="square" lIns="0" tIns="12700" rIns="0" bIns="0" rtlCol="0">
            <a:spAutoFit/>
          </a:bodyPr>
          <a:lstStyle/>
          <a:p>
            <a:pPr marL="12700">
              <a:lnSpc>
                <a:spcPct val="100000"/>
              </a:lnSpc>
              <a:spcBef>
                <a:spcPts val="100"/>
              </a:spcBef>
            </a:pPr>
            <a:r>
              <a:rPr spc="-10" dirty="0"/>
              <a:t>Page-</a:t>
            </a:r>
            <a:r>
              <a:rPr dirty="0"/>
              <a:t>Wise</a:t>
            </a:r>
            <a:r>
              <a:rPr spc="-70" dirty="0"/>
              <a:t> </a:t>
            </a:r>
            <a:r>
              <a:rPr dirty="0"/>
              <a:t>CNN</a:t>
            </a:r>
            <a:r>
              <a:rPr spc="-65" dirty="0"/>
              <a:t> </a:t>
            </a:r>
            <a:r>
              <a:rPr spc="-25" dirty="0">
                <a:latin typeface="Microsoft YaHei"/>
                <a:cs typeface="Microsoft YaHei"/>
              </a:rPr>
              <a:t>结构</a:t>
            </a:r>
          </a:p>
        </p:txBody>
      </p:sp>
      <p:pic>
        <p:nvPicPr>
          <p:cNvPr id="3" name="object 3"/>
          <p:cNvPicPr/>
          <p:nvPr/>
        </p:nvPicPr>
        <p:blipFill>
          <a:blip r:embed="rId2" cstate="print"/>
          <a:stretch>
            <a:fillRect/>
          </a:stretch>
        </p:blipFill>
        <p:spPr>
          <a:xfrm>
            <a:off x="793043" y="1229415"/>
            <a:ext cx="11087017" cy="469038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RNN</a:t>
            </a:r>
            <a:r>
              <a:rPr spc="-55" dirty="0"/>
              <a:t> </a:t>
            </a:r>
            <a:r>
              <a:rPr dirty="0"/>
              <a:t>+</a:t>
            </a:r>
            <a:r>
              <a:rPr spc="-155" dirty="0"/>
              <a:t> </a:t>
            </a:r>
            <a:r>
              <a:rPr spc="-10" dirty="0"/>
              <a:t>Attention</a:t>
            </a:r>
          </a:p>
        </p:txBody>
      </p:sp>
      <p:pic>
        <p:nvPicPr>
          <p:cNvPr id="3" name="object 3"/>
          <p:cNvPicPr/>
          <p:nvPr/>
        </p:nvPicPr>
        <p:blipFill>
          <a:blip r:embed="rId2" cstate="print"/>
          <a:stretch>
            <a:fillRect/>
          </a:stretch>
        </p:blipFill>
        <p:spPr>
          <a:xfrm>
            <a:off x="553996" y="1297579"/>
            <a:ext cx="11264644" cy="498563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2981325"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Arial"/>
                <a:cs typeface="Arial"/>
              </a:rPr>
              <a:t>Decoder</a:t>
            </a:r>
            <a:r>
              <a:rPr sz="3200" b="1" spc="-40" dirty="0">
                <a:solidFill>
                  <a:srgbClr val="FFFFFF"/>
                </a:solidFill>
                <a:latin typeface="Arial"/>
                <a:cs typeface="Arial"/>
              </a:rPr>
              <a:t> </a:t>
            </a:r>
            <a:r>
              <a:rPr sz="3200" b="1" spc="-20" dirty="0">
                <a:solidFill>
                  <a:srgbClr val="FFFFFF"/>
                </a:solidFill>
                <a:latin typeface="Microsoft YaHei"/>
                <a:cs typeface="Microsoft YaHei"/>
              </a:rPr>
              <a:t>的设计</a:t>
            </a:r>
            <a:endParaRPr sz="3200">
              <a:latin typeface="Microsoft YaHei"/>
              <a:cs typeface="Microsoft YaHei"/>
            </a:endParaRPr>
          </a:p>
        </p:txBody>
      </p:sp>
      <p:sp>
        <p:nvSpPr>
          <p:cNvPr id="3" name="object 3"/>
          <p:cNvSpPr txBox="1"/>
          <p:nvPr/>
        </p:nvSpPr>
        <p:spPr>
          <a:xfrm>
            <a:off x="375719" y="1227835"/>
            <a:ext cx="6426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目标：</a:t>
            </a:r>
            <a:r>
              <a:rPr sz="2400" spc="-5" dirty="0">
                <a:latin typeface="Microsoft YaHei"/>
                <a:cs typeface="Microsoft YaHei"/>
              </a:rPr>
              <a:t>根据用户的偏好，生成一页新的推荐列表</a:t>
            </a:r>
            <a:endParaRPr sz="2400">
              <a:latin typeface="Microsoft YaHei"/>
              <a:cs typeface="Microsoft YaHei"/>
            </a:endParaRPr>
          </a:p>
        </p:txBody>
      </p:sp>
      <p:pic>
        <p:nvPicPr>
          <p:cNvPr id="4" name="object 4"/>
          <p:cNvPicPr/>
          <p:nvPr/>
        </p:nvPicPr>
        <p:blipFill>
          <a:blip r:embed="rId2" cstate="print"/>
          <a:stretch>
            <a:fillRect/>
          </a:stretch>
        </p:blipFill>
        <p:spPr>
          <a:xfrm>
            <a:off x="1736194" y="2030371"/>
            <a:ext cx="8750807" cy="450799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2981325"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Arial"/>
                <a:cs typeface="Arial"/>
              </a:rPr>
              <a:t>Decoder</a:t>
            </a:r>
            <a:r>
              <a:rPr sz="3200" b="1" spc="-40" dirty="0">
                <a:solidFill>
                  <a:srgbClr val="FFFFFF"/>
                </a:solidFill>
                <a:latin typeface="Arial"/>
                <a:cs typeface="Arial"/>
              </a:rPr>
              <a:t> </a:t>
            </a:r>
            <a:r>
              <a:rPr sz="3200" b="1" spc="-20" dirty="0">
                <a:solidFill>
                  <a:srgbClr val="FFFFFF"/>
                </a:solidFill>
                <a:latin typeface="Microsoft YaHei"/>
                <a:cs typeface="Microsoft YaHei"/>
              </a:rPr>
              <a:t>的设计</a:t>
            </a:r>
            <a:endParaRPr sz="3200">
              <a:latin typeface="Microsoft YaHei"/>
              <a:cs typeface="Microsoft YaHei"/>
            </a:endParaRPr>
          </a:p>
        </p:txBody>
      </p:sp>
      <p:sp>
        <p:nvSpPr>
          <p:cNvPr id="3" name="object 3"/>
          <p:cNvSpPr txBox="1"/>
          <p:nvPr/>
        </p:nvSpPr>
        <p:spPr>
          <a:xfrm>
            <a:off x="375719" y="1227835"/>
            <a:ext cx="6426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目标：</a:t>
            </a:r>
            <a:r>
              <a:rPr sz="2400" spc="-5" dirty="0">
                <a:latin typeface="Microsoft YaHei"/>
                <a:cs typeface="Microsoft YaHei"/>
              </a:rPr>
              <a:t>根据用户的偏好，生成一页新的推荐列表</a:t>
            </a:r>
            <a:endParaRPr sz="2400">
              <a:latin typeface="Microsoft YaHei"/>
              <a:cs typeface="Microsoft YaHei"/>
            </a:endParaRPr>
          </a:p>
        </p:txBody>
      </p:sp>
      <p:pic>
        <p:nvPicPr>
          <p:cNvPr id="4" name="object 4"/>
          <p:cNvPicPr/>
          <p:nvPr/>
        </p:nvPicPr>
        <p:blipFill>
          <a:blip r:embed="rId2" cstate="print"/>
          <a:stretch>
            <a:fillRect/>
          </a:stretch>
        </p:blipFill>
        <p:spPr>
          <a:xfrm>
            <a:off x="340688" y="1966573"/>
            <a:ext cx="11409904" cy="40431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2981325"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Arial"/>
                <a:cs typeface="Arial"/>
              </a:rPr>
              <a:t>Decoder</a:t>
            </a:r>
            <a:r>
              <a:rPr sz="3200" b="1" spc="-40" dirty="0">
                <a:solidFill>
                  <a:srgbClr val="FFFFFF"/>
                </a:solidFill>
                <a:latin typeface="Arial"/>
                <a:cs typeface="Arial"/>
              </a:rPr>
              <a:t> </a:t>
            </a:r>
            <a:r>
              <a:rPr sz="3200" b="1" spc="-20" dirty="0">
                <a:solidFill>
                  <a:srgbClr val="FFFFFF"/>
                </a:solidFill>
                <a:latin typeface="Microsoft YaHei"/>
                <a:cs typeface="Microsoft YaHei"/>
              </a:rPr>
              <a:t>的设计</a:t>
            </a:r>
            <a:endParaRPr sz="3200">
              <a:latin typeface="Microsoft YaHei"/>
              <a:cs typeface="Microsoft YaHei"/>
            </a:endParaRPr>
          </a:p>
        </p:txBody>
      </p:sp>
      <p:pic>
        <p:nvPicPr>
          <p:cNvPr id="3" name="object 3"/>
          <p:cNvPicPr/>
          <p:nvPr/>
        </p:nvPicPr>
        <p:blipFill>
          <a:blip r:embed="rId2" cstate="print"/>
          <a:stretch>
            <a:fillRect/>
          </a:stretch>
        </p:blipFill>
        <p:spPr>
          <a:xfrm>
            <a:off x="314387" y="1962473"/>
            <a:ext cx="11450302" cy="4230815"/>
          </a:xfrm>
          <a:prstGeom prst="rect">
            <a:avLst/>
          </a:prstGeom>
        </p:spPr>
      </p:pic>
      <p:sp>
        <p:nvSpPr>
          <p:cNvPr id="4" name="object 4"/>
          <p:cNvSpPr txBox="1"/>
          <p:nvPr/>
        </p:nvSpPr>
        <p:spPr>
          <a:xfrm>
            <a:off x="375719" y="1227835"/>
            <a:ext cx="844232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将</a:t>
            </a:r>
            <a:r>
              <a:rPr sz="2400" b="1" spc="-10" dirty="0">
                <a:solidFill>
                  <a:srgbClr val="C00000"/>
                </a:solidFill>
                <a:latin typeface="Arial"/>
                <a:cs typeface="Arial"/>
              </a:rPr>
              <a:t>Actor</a:t>
            </a:r>
            <a:r>
              <a:rPr sz="2400" b="1" spc="-5" dirty="0">
                <a:solidFill>
                  <a:srgbClr val="C00000"/>
                </a:solidFill>
                <a:latin typeface="Microsoft YaHei"/>
                <a:cs typeface="Microsoft YaHei"/>
              </a:rPr>
              <a:t>生成的向量表示转化为“项目”或“商品”的表示向量</a:t>
            </a:r>
            <a:endParaRPr sz="2400">
              <a:latin typeface="Microsoft YaHei"/>
              <a:cs typeface="Microsoft YaHe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2395855" cy="513080"/>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Arial"/>
                <a:cs typeface="Arial"/>
              </a:rPr>
              <a:t>Critic</a:t>
            </a:r>
            <a:r>
              <a:rPr sz="3200" b="1" spc="-65" dirty="0">
                <a:solidFill>
                  <a:srgbClr val="FFFFFF"/>
                </a:solidFill>
                <a:latin typeface="Arial"/>
                <a:cs typeface="Arial"/>
              </a:rPr>
              <a:t> </a:t>
            </a:r>
            <a:r>
              <a:rPr sz="3200" b="1" spc="-20" dirty="0">
                <a:solidFill>
                  <a:srgbClr val="FFFFFF"/>
                </a:solidFill>
                <a:latin typeface="Microsoft YaHei"/>
                <a:cs typeface="Microsoft YaHei"/>
              </a:rPr>
              <a:t>的设计</a:t>
            </a:r>
            <a:endParaRPr sz="3200">
              <a:latin typeface="Microsoft YaHei"/>
              <a:cs typeface="Microsoft YaHei"/>
            </a:endParaRPr>
          </a:p>
        </p:txBody>
      </p:sp>
      <p:pic>
        <p:nvPicPr>
          <p:cNvPr id="3" name="object 3"/>
          <p:cNvPicPr/>
          <p:nvPr/>
        </p:nvPicPr>
        <p:blipFill>
          <a:blip r:embed="rId2" cstate="print"/>
          <a:stretch>
            <a:fillRect/>
          </a:stretch>
        </p:blipFill>
        <p:spPr>
          <a:xfrm>
            <a:off x="169032" y="1997707"/>
            <a:ext cx="11665577" cy="4193284"/>
          </a:xfrm>
          <a:prstGeom prst="rect">
            <a:avLst/>
          </a:prstGeom>
        </p:spPr>
      </p:pic>
      <p:sp>
        <p:nvSpPr>
          <p:cNvPr id="4" name="object 4"/>
          <p:cNvSpPr txBox="1"/>
          <p:nvPr/>
        </p:nvSpPr>
        <p:spPr>
          <a:xfrm>
            <a:off x="375719" y="1118108"/>
            <a:ext cx="36830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目标：</a:t>
            </a:r>
            <a:r>
              <a:rPr sz="2400" spc="-10" dirty="0">
                <a:latin typeface="Microsoft YaHei"/>
                <a:cs typeface="Microsoft YaHei"/>
              </a:rPr>
              <a:t>学习长期的价值函数</a:t>
            </a:r>
            <a:endParaRPr sz="2400">
              <a:latin typeface="Microsoft YaHei"/>
              <a:cs typeface="Microsoft YaHe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463800" cy="513080"/>
          </a:xfrm>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引入负面评价</a:t>
            </a:r>
          </a:p>
        </p:txBody>
      </p:sp>
      <p:pic>
        <p:nvPicPr>
          <p:cNvPr id="3" name="object 3"/>
          <p:cNvPicPr/>
          <p:nvPr/>
        </p:nvPicPr>
        <p:blipFill>
          <a:blip r:embed="rId2" cstate="print"/>
          <a:stretch>
            <a:fillRect/>
          </a:stretch>
        </p:blipFill>
        <p:spPr>
          <a:xfrm>
            <a:off x="6476459" y="2772941"/>
            <a:ext cx="4900293" cy="1769550"/>
          </a:xfrm>
          <a:prstGeom prst="rect">
            <a:avLst/>
          </a:prstGeom>
        </p:spPr>
      </p:pic>
      <p:sp>
        <p:nvSpPr>
          <p:cNvPr id="4" name="object 4"/>
          <p:cNvSpPr txBox="1"/>
          <p:nvPr/>
        </p:nvSpPr>
        <p:spPr>
          <a:xfrm>
            <a:off x="383540" y="1198574"/>
            <a:ext cx="5905500" cy="4912360"/>
          </a:xfrm>
          <a:prstGeom prst="rect">
            <a:avLst/>
          </a:prstGeom>
        </p:spPr>
        <p:txBody>
          <a:bodyPr vert="horz" wrap="square" lIns="0" tIns="212725" rIns="0" bIns="0" rtlCol="0">
            <a:spAutoFit/>
          </a:bodyPr>
          <a:lstStyle/>
          <a:p>
            <a:pPr marL="12700">
              <a:lnSpc>
                <a:spcPct val="100000"/>
              </a:lnSpc>
              <a:spcBef>
                <a:spcPts val="1675"/>
              </a:spcBef>
            </a:pPr>
            <a:r>
              <a:rPr sz="2400" b="1" spc="-10" dirty="0">
                <a:solidFill>
                  <a:srgbClr val="C00000"/>
                </a:solidFill>
                <a:latin typeface="Microsoft YaHei"/>
                <a:cs typeface="Microsoft YaHei"/>
              </a:rPr>
              <a:t>用户行为并非单一：</a:t>
            </a:r>
            <a:endParaRPr sz="2400">
              <a:latin typeface="Microsoft YaHei"/>
              <a:cs typeface="Microsoft YaHei"/>
            </a:endParaRPr>
          </a:p>
          <a:p>
            <a:pPr marL="812165" indent="-342265">
              <a:lnSpc>
                <a:spcPct val="100000"/>
              </a:lnSpc>
              <a:spcBef>
                <a:spcPts val="1310"/>
              </a:spcBef>
              <a:buFont typeface="Arial"/>
              <a:buChar char="•"/>
              <a:tabLst>
                <a:tab pos="812165" algn="l"/>
              </a:tabLst>
            </a:pPr>
            <a:r>
              <a:rPr sz="2000" spc="-5" dirty="0">
                <a:latin typeface="Microsoft YaHei"/>
                <a:cs typeface="Microsoft YaHei"/>
              </a:rPr>
              <a:t>正面评价：点击或者购买</a:t>
            </a:r>
            <a:endParaRPr sz="2000">
              <a:latin typeface="Microsoft YaHei"/>
              <a:cs typeface="Microsoft YaHei"/>
            </a:endParaRPr>
          </a:p>
          <a:p>
            <a:pPr marL="812165" indent="-342265">
              <a:lnSpc>
                <a:spcPct val="100000"/>
              </a:lnSpc>
              <a:spcBef>
                <a:spcPts val="1200"/>
              </a:spcBef>
              <a:buFont typeface="Arial"/>
              <a:buChar char="•"/>
              <a:tabLst>
                <a:tab pos="812165" algn="l"/>
              </a:tabLst>
            </a:pPr>
            <a:r>
              <a:rPr sz="2000" spc="-5" dirty="0">
                <a:latin typeface="Microsoft YaHei"/>
                <a:cs typeface="Microsoft YaHei"/>
              </a:rPr>
              <a:t>负面评价：跳过或者离开页面</a:t>
            </a:r>
            <a:endParaRPr sz="2000">
              <a:latin typeface="Microsoft YaHei"/>
              <a:cs typeface="Microsoft YaHei"/>
            </a:endParaRPr>
          </a:p>
          <a:p>
            <a:pPr marL="12700">
              <a:lnSpc>
                <a:spcPct val="100000"/>
              </a:lnSpc>
              <a:spcBef>
                <a:spcPts val="1400"/>
              </a:spcBef>
            </a:pPr>
            <a:r>
              <a:rPr sz="2400" b="1" spc="-20" dirty="0">
                <a:solidFill>
                  <a:srgbClr val="C00000"/>
                </a:solidFill>
                <a:latin typeface="Microsoft YaHei"/>
                <a:cs typeface="Microsoft YaHei"/>
              </a:rPr>
              <a:t>目标：</a:t>
            </a:r>
            <a:endParaRPr sz="2400">
              <a:latin typeface="Microsoft YaHei"/>
              <a:cs typeface="Microsoft YaHei"/>
            </a:endParaRPr>
          </a:p>
          <a:p>
            <a:pPr marL="812165" indent="-342265">
              <a:lnSpc>
                <a:spcPct val="100000"/>
              </a:lnSpc>
              <a:spcBef>
                <a:spcPts val="1240"/>
              </a:spcBef>
              <a:buFont typeface="Arial"/>
              <a:buChar char="•"/>
              <a:tabLst>
                <a:tab pos="812165" algn="l"/>
              </a:tabLst>
            </a:pPr>
            <a:r>
              <a:rPr sz="2000" spc="-5" dirty="0">
                <a:latin typeface="Microsoft YaHei"/>
                <a:cs typeface="Microsoft YaHei"/>
              </a:rPr>
              <a:t>避免为用户推荐不合适的商品，造成用户流失</a:t>
            </a:r>
            <a:endParaRPr sz="2000">
              <a:latin typeface="Microsoft YaHei"/>
              <a:cs typeface="Microsoft YaHei"/>
            </a:endParaRPr>
          </a:p>
          <a:p>
            <a:pPr marL="12700">
              <a:lnSpc>
                <a:spcPct val="100000"/>
              </a:lnSpc>
              <a:spcBef>
                <a:spcPts val="1400"/>
              </a:spcBef>
            </a:pPr>
            <a:r>
              <a:rPr sz="2400" b="1" spc="-20" dirty="0">
                <a:solidFill>
                  <a:srgbClr val="C00000"/>
                </a:solidFill>
                <a:latin typeface="Microsoft YaHei"/>
                <a:cs typeface="Microsoft YaHei"/>
              </a:rPr>
              <a:t>挑战：</a:t>
            </a:r>
            <a:endParaRPr sz="2400">
              <a:latin typeface="Microsoft YaHei"/>
              <a:cs typeface="Microsoft YaHei"/>
            </a:endParaRPr>
          </a:p>
          <a:p>
            <a:pPr marL="812165" indent="-342265">
              <a:lnSpc>
                <a:spcPct val="100000"/>
              </a:lnSpc>
              <a:spcBef>
                <a:spcPts val="1310"/>
              </a:spcBef>
              <a:buFont typeface="Arial"/>
              <a:buChar char="•"/>
              <a:tabLst>
                <a:tab pos="812165" algn="l"/>
              </a:tabLst>
            </a:pPr>
            <a:r>
              <a:rPr sz="2000" spc="-5" dirty="0">
                <a:latin typeface="Microsoft YaHei"/>
                <a:cs typeface="Microsoft YaHei"/>
              </a:rPr>
              <a:t>对商品的负面评价可能掩盖掉正面评价</a:t>
            </a:r>
            <a:endParaRPr sz="2000">
              <a:latin typeface="Microsoft YaHei"/>
              <a:cs typeface="Microsoft YaHei"/>
            </a:endParaRPr>
          </a:p>
          <a:p>
            <a:pPr marL="812165" indent="-342265">
              <a:lnSpc>
                <a:spcPct val="100000"/>
              </a:lnSpc>
              <a:spcBef>
                <a:spcPts val="1200"/>
              </a:spcBef>
              <a:buFont typeface="Arial"/>
              <a:buChar char="•"/>
              <a:tabLst>
                <a:tab pos="812165" algn="l"/>
              </a:tabLst>
            </a:pPr>
            <a:r>
              <a:rPr sz="2000" spc="-5" dirty="0">
                <a:latin typeface="Microsoft YaHei"/>
                <a:cs typeface="Microsoft YaHei"/>
              </a:rPr>
              <a:t>负面评价可能并非用户不喜欢该物品，只是当</a:t>
            </a:r>
            <a:endParaRPr sz="2000">
              <a:latin typeface="Microsoft YaHei"/>
              <a:cs typeface="Microsoft YaHei"/>
            </a:endParaRPr>
          </a:p>
          <a:p>
            <a:pPr marL="812800">
              <a:lnSpc>
                <a:spcPct val="100000"/>
              </a:lnSpc>
              <a:spcBef>
                <a:spcPts val="1200"/>
              </a:spcBef>
            </a:pPr>
            <a:r>
              <a:rPr sz="2000" spc="-15" dirty="0">
                <a:latin typeface="Microsoft YaHei"/>
                <a:cs typeface="Microsoft YaHei"/>
              </a:rPr>
              <a:t>下不需要</a:t>
            </a:r>
            <a:endParaRPr sz="2000">
              <a:latin typeface="Microsoft YaHei"/>
              <a:cs typeface="Microsoft YaHei"/>
            </a:endParaRPr>
          </a:p>
          <a:p>
            <a:pPr marL="812165" indent="-342265">
              <a:lnSpc>
                <a:spcPct val="100000"/>
              </a:lnSpc>
              <a:spcBef>
                <a:spcPts val="1200"/>
              </a:spcBef>
              <a:buFont typeface="Arial"/>
              <a:buChar char="•"/>
              <a:tabLst>
                <a:tab pos="812165" algn="l"/>
              </a:tabLst>
            </a:pPr>
            <a:r>
              <a:rPr sz="2000" spc="-5" dirty="0">
                <a:latin typeface="Microsoft YaHei"/>
                <a:cs typeface="Microsoft YaHei"/>
              </a:rPr>
              <a:t>错误的负面评价判别导致推荐算法出现偏差</a:t>
            </a:r>
            <a:endParaRPr sz="2000">
              <a:latin typeface="Microsoft YaHei"/>
              <a:cs typeface="Microsoft YaHe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3592829" cy="513080"/>
          </a:xfrm>
          <a:prstGeom prst="rect">
            <a:avLst/>
          </a:prstGeom>
        </p:spPr>
        <p:txBody>
          <a:bodyPr vert="horz" wrap="square" lIns="0" tIns="12700" rIns="0" bIns="0" rtlCol="0">
            <a:spAutoFit/>
          </a:bodyPr>
          <a:lstStyle/>
          <a:p>
            <a:pPr marL="12700">
              <a:lnSpc>
                <a:spcPct val="100000"/>
              </a:lnSpc>
              <a:spcBef>
                <a:spcPts val="100"/>
              </a:spcBef>
            </a:pPr>
            <a:r>
              <a:rPr spc="-20" dirty="0">
                <a:latin typeface="Microsoft YaHei"/>
                <a:cs typeface="Microsoft YaHei"/>
              </a:rPr>
              <a:t>设计新的 </a:t>
            </a:r>
            <a:r>
              <a:rPr dirty="0"/>
              <a:t>DQN</a:t>
            </a:r>
            <a:r>
              <a:rPr spc="-20" dirty="0"/>
              <a:t> </a:t>
            </a:r>
            <a:r>
              <a:rPr spc="-25" dirty="0">
                <a:latin typeface="Microsoft YaHei"/>
                <a:cs typeface="Microsoft YaHei"/>
              </a:rPr>
              <a:t>结构</a:t>
            </a:r>
          </a:p>
        </p:txBody>
      </p:sp>
      <p:pic>
        <p:nvPicPr>
          <p:cNvPr id="3" name="object 3"/>
          <p:cNvPicPr/>
          <p:nvPr/>
        </p:nvPicPr>
        <p:blipFill>
          <a:blip r:embed="rId2" cstate="print"/>
          <a:stretch>
            <a:fillRect/>
          </a:stretch>
        </p:blipFill>
        <p:spPr>
          <a:xfrm>
            <a:off x="3441341" y="893041"/>
            <a:ext cx="4922981" cy="56509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推荐系统</a:t>
            </a:r>
          </a:p>
        </p:txBody>
      </p:sp>
      <p:sp>
        <p:nvSpPr>
          <p:cNvPr id="3" name="object 3"/>
          <p:cNvSpPr txBox="1"/>
          <p:nvPr/>
        </p:nvSpPr>
        <p:spPr>
          <a:xfrm>
            <a:off x="428515" y="1104900"/>
            <a:ext cx="1077912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00000"/>
                </a:solidFill>
                <a:latin typeface="Microsoft YaHei"/>
                <a:cs typeface="Microsoft YaHei"/>
              </a:rPr>
              <a:t>推荐系统（</a:t>
            </a:r>
            <a:r>
              <a:rPr sz="2000" b="1" dirty="0">
                <a:solidFill>
                  <a:srgbClr val="C00000"/>
                </a:solidFill>
                <a:latin typeface="Arial"/>
                <a:cs typeface="Arial"/>
              </a:rPr>
              <a:t>Recommender</a:t>
            </a:r>
            <a:r>
              <a:rPr sz="2000" b="1" spc="-50" dirty="0">
                <a:solidFill>
                  <a:srgbClr val="C00000"/>
                </a:solidFill>
                <a:latin typeface="Arial"/>
                <a:cs typeface="Arial"/>
              </a:rPr>
              <a:t> </a:t>
            </a:r>
            <a:r>
              <a:rPr sz="2000" b="1" spc="-20" dirty="0">
                <a:solidFill>
                  <a:srgbClr val="C00000"/>
                </a:solidFill>
                <a:latin typeface="Arial"/>
                <a:cs typeface="Arial"/>
              </a:rPr>
              <a:t>Systems</a:t>
            </a:r>
            <a:r>
              <a:rPr sz="2000" b="1" spc="-20" dirty="0">
                <a:solidFill>
                  <a:srgbClr val="C00000"/>
                </a:solidFill>
                <a:latin typeface="Microsoft YaHei"/>
                <a:cs typeface="Microsoft YaHei"/>
              </a:rPr>
              <a:t>）</a:t>
            </a:r>
            <a:r>
              <a:rPr sz="2000" dirty="0">
                <a:latin typeface="Microsoft YaHei"/>
                <a:cs typeface="Microsoft YaHei"/>
              </a:rPr>
              <a:t>广泛应用于各大在线销售平台、内容分享平台、</a:t>
            </a:r>
            <a:r>
              <a:rPr sz="2000" b="1" spc="-15" dirty="0">
                <a:latin typeface="Microsoft YaHei"/>
                <a:cs typeface="Microsoft YaHei"/>
              </a:rPr>
              <a:t>社交网络</a:t>
            </a:r>
            <a:endParaRPr sz="2000">
              <a:latin typeface="Microsoft YaHei"/>
              <a:cs typeface="Microsoft YaHei"/>
            </a:endParaRPr>
          </a:p>
        </p:txBody>
      </p:sp>
      <p:pic>
        <p:nvPicPr>
          <p:cNvPr id="4" name="object 4"/>
          <p:cNvPicPr/>
          <p:nvPr/>
        </p:nvPicPr>
        <p:blipFill>
          <a:blip r:embed="rId2" cstate="print"/>
          <a:stretch>
            <a:fillRect/>
          </a:stretch>
        </p:blipFill>
        <p:spPr>
          <a:xfrm>
            <a:off x="955128" y="1640135"/>
            <a:ext cx="10115548" cy="478154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63741" y="1269804"/>
            <a:ext cx="5090795" cy="720090"/>
          </a:xfrm>
          <a:prstGeom prst="rect">
            <a:avLst/>
          </a:prstGeom>
          <a:solidFill>
            <a:srgbClr val="FFFFFF"/>
          </a:solidFill>
        </p:spPr>
        <p:txBody>
          <a:bodyPr vert="horz" wrap="square" lIns="0" tIns="133350" rIns="0" bIns="0" rtlCol="0">
            <a:spAutoFit/>
          </a:bodyPr>
          <a:lstStyle/>
          <a:p>
            <a:pPr algn="ctr">
              <a:lnSpc>
                <a:spcPct val="100000"/>
              </a:lnSpc>
              <a:spcBef>
                <a:spcPts val="1050"/>
              </a:spcBef>
            </a:pPr>
            <a:r>
              <a:rPr sz="2800" b="1" spc="-10" dirty="0">
                <a:solidFill>
                  <a:srgbClr val="44546A"/>
                </a:solidFill>
                <a:latin typeface="Microsoft YaHei"/>
                <a:cs typeface="Microsoft YaHei"/>
              </a:rPr>
              <a:t>推荐系统概述</a:t>
            </a:r>
            <a:endParaRPr sz="2800">
              <a:latin typeface="Microsoft YaHei"/>
              <a:cs typeface="Microsoft YaHei"/>
            </a:endParaRPr>
          </a:p>
        </p:txBody>
      </p:sp>
      <p:grpSp>
        <p:nvGrpSpPr>
          <p:cNvPr id="3" name="object 3"/>
          <p:cNvGrpSpPr/>
          <p:nvPr/>
        </p:nvGrpSpPr>
        <p:grpSpPr>
          <a:xfrm>
            <a:off x="5407152" y="1240536"/>
            <a:ext cx="826135" cy="948055"/>
            <a:chOff x="5407152" y="1240536"/>
            <a:chExt cx="826135" cy="948055"/>
          </a:xfrm>
        </p:grpSpPr>
        <p:pic>
          <p:nvPicPr>
            <p:cNvPr id="4" name="object 4"/>
            <p:cNvPicPr/>
            <p:nvPr/>
          </p:nvPicPr>
          <p:blipFill>
            <a:blip r:embed="rId2" cstate="print"/>
            <a:stretch>
              <a:fillRect/>
            </a:stretch>
          </p:blipFill>
          <p:spPr>
            <a:xfrm>
              <a:off x="5407152" y="1243584"/>
              <a:ext cx="826008" cy="826008"/>
            </a:xfrm>
            <a:prstGeom prst="rect">
              <a:avLst/>
            </a:prstGeom>
          </p:spPr>
        </p:pic>
        <p:pic>
          <p:nvPicPr>
            <p:cNvPr id="5" name="object 5"/>
            <p:cNvPicPr/>
            <p:nvPr/>
          </p:nvPicPr>
          <p:blipFill>
            <a:blip r:embed="rId3" cstate="print"/>
            <a:stretch>
              <a:fillRect/>
            </a:stretch>
          </p:blipFill>
          <p:spPr>
            <a:xfrm>
              <a:off x="5413248" y="1240536"/>
              <a:ext cx="813815" cy="947927"/>
            </a:xfrm>
            <a:prstGeom prst="rect">
              <a:avLst/>
            </a:prstGeom>
          </p:spPr>
        </p:pic>
      </p:grpSp>
      <p:sp>
        <p:nvSpPr>
          <p:cNvPr id="6" name="object 6"/>
          <p:cNvSpPr txBox="1"/>
          <p:nvPr/>
        </p:nvSpPr>
        <p:spPr>
          <a:xfrm>
            <a:off x="5433466" y="1269804"/>
            <a:ext cx="720090" cy="630555"/>
          </a:xfrm>
          <a:prstGeom prst="rect">
            <a:avLst/>
          </a:prstGeom>
          <a:solidFill>
            <a:srgbClr val="44546A"/>
          </a:solidFill>
        </p:spPr>
        <p:txBody>
          <a:bodyPr vert="horz" wrap="square" lIns="0" tIns="103505" rIns="0" bIns="0" rtlCol="0">
            <a:spAutoFit/>
          </a:bodyPr>
          <a:lstStyle/>
          <a:p>
            <a:pPr algn="ctr">
              <a:lnSpc>
                <a:spcPct val="100000"/>
              </a:lnSpc>
              <a:spcBef>
                <a:spcPts val="815"/>
              </a:spcBef>
            </a:pPr>
            <a:r>
              <a:rPr sz="3200" b="1" spc="-50" dirty="0">
                <a:solidFill>
                  <a:srgbClr val="FFFFFF"/>
                </a:solidFill>
                <a:latin typeface="Arial"/>
                <a:cs typeface="Arial"/>
              </a:rPr>
              <a:t>1</a:t>
            </a:r>
            <a:endParaRPr sz="3200">
              <a:latin typeface="Arial"/>
              <a:cs typeface="Arial"/>
            </a:endParaRPr>
          </a:p>
        </p:txBody>
      </p:sp>
      <p:grpSp>
        <p:nvGrpSpPr>
          <p:cNvPr id="7" name="object 7"/>
          <p:cNvGrpSpPr/>
          <p:nvPr/>
        </p:nvGrpSpPr>
        <p:grpSpPr>
          <a:xfrm>
            <a:off x="5407152" y="1899804"/>
            <a:ext cx="826135" cy="1370965"/>
            <a:chOff x="5407152" y="1899804"/>
            <a:chExt cx="826135" cy="1370965"/>
          </a:xfrm>
        </p:grpSpPr>
        <p:sp>
          <p:nvSpPr>
            <p:cNvPr id="8" name="object 8"/>
            <p:cNvSpPr/>
            <p:nvPr/>
          </p:nvSpPr>
          <p:spPr>
            <a:xfrm>
              <a:off x="5433466" y="1899804"/>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9" name="object 9"/>
            <p:cNvPicPr/>
            <p:nvPr/>
          </p:nvPicPr>
          <p:blipFill>
            <a:blip r:embed="rId4" cstate="print"/>
            <a:stretch>
              <a:fillRect/>
            </a:stretch>
          </p:blipFill>
          <p:spPr>
            <a:xfrm>
              <a:off x="5407152" y="2325623"/>
              <a:ext cx="826008" cy="822960"/>
            </a:xfrm>
            <a:prstGeom prst="rect">
              <a:avLst/>
            </a:prstGeom>
          </p:spPr>
        </p:pic>
        <p:pic>
          <p:nvPicPr>
            <p:cNvPr id="10" name="object 10"/>
            <p:cNvPicPr/>
            <p:nvPr/>
          </p:nvPicPr>
          <p:blipFill>
            <a:blip r:embed="rId5" cstate="print"/>
            <a:stretch>
              <a:fillRect/>
            </a:stretch>
          </p:blipFill>
          <p:spPr>
            <a:xfrm>
              <a:off x="5413248" y="2319527"/>
              <a:ext cx="813815" cy="950976"/>
            </a:xfrm>
            <a:prstGeom prst="rect">
              <a:avLst/>
            </a:prstGeom>
          </p:spPr>
        </p:pic>
      </p:grpSp>
      <p:sp>
        <p:nvSpPr>
          <p:cNvPr id="11" name="object 11"/>
          <p:cNvSpPr txBox="1"/>
          <p:nvPr/>
        </p:nvSpPr>
        <p:spPr>
          <a:xfrm>
            <a:off x="5433466" y="2349804"/>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2</a:t>
            </a:r>
            <a:endParaRPr sz="3200">
              <a:latin typeface="Arial"/>
              <a:cs typeface="Arial"/>
            </a:endParaRPr>
          </a:p>
        </p:txBody>
      </p:sp>
      <p:grpSp>
        <p:nvGrpSpPr>
          <p:cNvPr id="12" name="object 12"/>
          <p:cNvGrpSpPr/>
          <p:nvPr/>
        </p:nvGrpSpPr>
        <p:grpSpPr>
          <a:xfrm>
            <a:off x="5433466" y="2325623"/>
            <a:ext cx="6100445" cy="899160"/>
            <a:chOff x="5433466" y="2325623"/>
            <a:chExt cx="6100445" cy="899160"/>
          </a:xfrm>
        </p:grpSpPr>
        <p:sp>
          <p:nvSpPr>
            <p:cNvPr id="13" name="object 13"/>
            <p:cNvSpPr/>
            <p:nvPr/>
          </p:nvSpPr>
          <p:spPr>
            <a:xfrm>
              <a:off x="5433466" y="2979804"/>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14" name="object 14"/>
            <p:cNvPicPr/>
            <p:nvPr/>
          </p:nvPicPr>
          <p:blipFill>
            <a:blip r:embed="rId6" cstate="print"/>
            <a:stretch>
              <a:fillRect/>
            </a:stretch>
          </p:blipFill>
          <p:spPr>
            <a:xfrm>
              <a:off x="6339839" y="2325623"/>
              <a:ext cx="5193792" cy="822960"/>
            </a:xfrm>
            <a:prstGeom prst="rect">
              <a:avLst/>
            </a:prstGeom>
          </p:spPr>
        </p:pic>
        <p:pic>
          <p:nvPicPr>
            <p:cNvPr id="15" name="object 15"/>
            <p:cNvPicPr/>
            <p:nvPr/>
          </p:nvPicPr>
          <p:blipFill>
            <a:blip r:embed="rId7" cstate="print"/>
            <a:stretch>
              <a:fillRect/>
            </a:stretch>
          </p:blipFill>
          <p:spPr>
            <a:xfrm>
              <a:off x="7571232" y="2362199"/>
              <a:ext cx="2731007" cy="862584"/>
            </a:xfrm>
            <a:prstGeom prst="rect">
              <a:avLst/>
            </a:prstGeom>
          </p:spPr>
        </p:pic>
      </p:grpSp>
      <p:sp>
        <p:nvSpPr>
          <p:cNvPr id="16" name="object 16"/>
          <p:cNvSpPr txBox="1"/>
          <p:nvPr/>
        </p:nvSpPr>
        <p:spPr>
          <a:xfrm>
            <a:off x="6363741" y="2349804"/>
            <a:ext cx="5090795" cy="720090"/>
          </a:xfrm>
          <a:prstGeom prst="rect">
            <a:avLst/>
          </a:prstGeom>
          <a:solidFill>
            <a:srgbClr val="FFFFFF"/>
          </a:solidFill>
        </p:spPr>
        <p:txBody>
          <a:bodyPr vert="horz" wrap="square" lIns="0" tIns="135255" rIns="0" bIns="0" rtlCol="0">
            <a:spAutoFit/>
          </a:bodyPr>
          <a:lstStyle/>
          <a:p>
            <a:pPr algn="ctr">
              <a:lnSpc>
                <a:spcPct val="100000"/>
              </a:lnSpc>
              <a:spcBef>
                <a:spcPts val="1065"/>
              </a:spcBef>
            </a:pPr>
            <a:r>
              <a:rPr sz="2800" b="1" spc="-30" dirty="0">
                <a:solidFill>
                  <a:srgbClr val="44546A"/>
                </a:solidFill>
                <a:latin typeface="Arial"/>
                <a:cs typeface="Arial"/>
              </a:rPr>
              <a:t>DNN</a:t>
            </a:r>
            <a:r>
              <a:rPr sz="2800" b="1" spc="-15" dirty="0">
                <a:solidFill>
                  <a:srgbClr val="44546A"/>
                </a:solidFill>
                <a:latin typeface="Microsoft YaHei"/>
                <a:cs typeface="Microsoft YaHei"/>
              </a:rPr>
              <a:t>推荐算法</a:t>
            </a:r>
            <a:endParaRPr sz="2800">
              <a:latin typeface="Microsoft YaHei"/>
              <a:cs typeface="Microsoft YaHei"/>
            </a:endParaRPr>
          </a:p>
        </p:txBody>
      </p:sp>
      <p:sp>
        <p:nvSpPr>
          <p:cNvPr id="17" name="object 17"/>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18" name="object 18"/>
          <p:cNvGrpSpPr/>
          <p:nvPr/>
        </p:nvGrpSpPr>
        <p:grpSpPr>
          <a:xfrm>
            <a:off x="5407152" y="3438144"/>
            <a:ext cx="826135" cy="948055"/>
            <a:chOff x="5407152" y="3438144"/>
            <a:chExt cx="826135" cy="948055"/>
          </a:xfrm>
        </p:grpSpPr>
        <p:pic>
          <p:nvPicPr>
            <p:cNvPr id="19" name="object 19"/>
            <p:cNvPicPr/>
            <p:nvPr/>
          </p:nvPicPr>
          <p:blipFill>
            <a:blip r:embed="rId8" cstate="print"/>
            <a:stretch>
              <a:fillRect/>
            </a:stretch>
          </p:blipFill>
          <p:spPr>
            <a:xfrm>
              <a:off x="5407152" y="3441192"/>
              <a:ext cx="826008" cy="826008"/>
            </a:xfrm>
            <a:prstGeom prst="rect">
              <a:avLst/>
            </a:prstGeom>
          </p:spPr>
        </p:pic>
        <p:pic>
          <p:nvPicPr>
            <p:cNvPr id="20" name="object 20"/>
            <p:cNvPicPr/>
            <p:nvPr/>
          </p:nvPicPr>
          <p:blipFill>
            <a:blip r:embed="rId9" cstate="print"/>
            <a:stretch>
              <a:fillRect/>
            </a:stretch>
          </p:blipFill>
          <p:spPr>
            <a:xfrm>
              <a:off x="5413248" y="3438144"/>
              <a:ext cx="813815" cy="947927"/>
            </a:xfrm>
            <a:prstGeom prst="rect">
              <a:avLst/>
            </a:prstGeom>
          </p:spPr>
        </p:pic>
      </p:grpSp>
      <p:sp>
        <p:nvSpPr>
          <p:cNvPr id="21" name="object 21"/>
          <p:cNvSpPr txBox="1"/>
          <p:nvPr/>
        </p:nvSpPr>
        <p:spPr>
          <a:xfrm>
            <a:off x="5433466" y="3466719"/>
            <a:ext cx="720090" cy="630555"/>
          </a:xfrm>
          <a:prstGeom prst="rect">
            <a:avLst/>
          </a:prstGeom>
          <a:solidFill>
            <a:srgbClr val="44546A"/>
          </a:solidFill>
        </p:spPr>
        <p:txBody>
          <a:bodyPr vert="horz" wrap="square" lIns="0" tIns="104139" rIns="0" bIns="0" rtlCol="0">
            <a:spAutoFit/>
          </a:bodyPr>
          <a:lstStyle/>
          <a:p>
            <a:pPr algn="ctr">
              <a:lnSpc>
                <a:spcPct val="100000"/>
              </a:lnSpc>
              <a:spcBef>
                <a:spcPts val="819"/>
              </a:spcBef>
            </a:pPr>
            <a:r>
              <a:rPr sz="3200" b="1" spc="-50" dirty="0">
                <a:solidFill>
                  <a:srgbClr val="FFFFFF"/>
                </a:solidFill>
                <a:latin typeface="Arial"/>
                <a:cs typeface="Arial"/>
              </a:rPr>
              <a:t>3</a:t>
            </a:r>
            <a:endParaRPr sz="3200">
              <a:latin typeface="Arial"/>
              <a:cs typeface="Arial"/>
            </a:endParaRPr>
          </a:p>
        </p:txBody>
      </p:sp>
      <p:grpSp>
        <p:nvGrpSpPr>
          <p:cNvPr id="22" name="object 22"/>
          <p:cNvGrpSpPr/>
          <p:nvPr/>
        </p:nvGrpSpPr>
        <p:grpSpPr>
          <a:xfrm>
            <a:off x="5433466" y="3441191"/>
            <a:ext cx="6100445" cy="899160"/>
            <a:chOff x="5433466" y="3441191"/>
            <a:chExt cx="6100445" cy="899160"/>
          </a:xfrm>
        </p:grpSpPr>
        <p:sp>
          <p:nvSpPr>
            <p:cNvPr id="23" name="object 23"/>
            <p:cNvSpPr/>
            <p:nvPr/>
          </p:nvSpPr>
          <p:spPr>
            <a:xfrm>
              <a:off x="5433466" y="4096718"/>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4" name="object 24"/>
            <p:cNvPicPr/>
            <p:nvPr/>
          </p:nvPicPr>
          <p:blipFill>
            <a:blip r:embed="rId10" cstate="print"/>
            <a:stretch>
              <a:fillRect/>
            </a:stretch>
          </p:blipFill>
          <p:spPr>
            <a:xfrm>
              <a:off x="6339839" y="3441191"/>
              <a:ext cx="5193792" cy="826008"/>
            </a:xfrm>
            <a:prstGeom prst="rect">
              <a:avLst/>
            </a:prstGeom>
          </p:spPr>
        </p:pic>
        <p:pic>
          <p:nvPicPr>
            <p:cNvPr id="25" name="object 25"/>
            <p:cNvPicPr/>
            <p:nvPr/>
          </p:nvPicPr>
          <p:blipFill>
            <a:blip r:embed="rId11" cstate="print"/>
            <a:stretch>
              <a:fillRect/>
            </a:stretch>
          </p:blipFill>
          <p:spPr>
            <a:xfrm>
              <a:off x="7720583" y="3480815"/>
              <a:ext cx="2432304" cy="859536"/>
            </a:xfrm>
            <a:prstGeom prst="rect">
              <a:avLst/>
            </a:prstGeom>
          </p:spPr>
        </p:pic>
      </p:grpSp>
      <p:sp>
        <p:nvSpPr>
          <p:cNvPr id="26" name="object 26"/>
          <p:cNvSpPr txBox="1"/>
          <p:nvPr/>
        </p:nvSpPr>
        <p:spPr>
          <a:xfrm>
            <a:off x="6363741" y="3466719"/>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25" dirty="0">
                <a:solidFill>
                  <a:srgbClr val="44546A"/>
                </a:solidFill>
                <a:latin typeface="Arial"/>
                <a:cs typeface="Arial"/>
              </a:rPr>
              <a:t>RL</a:t>
            </a:r>
            <a:r>
              <a:rPr sz="2800" b="1" spc="-15" dirty="0">
                <a:solidFill>
                  <a:srgbClr val="44546A"/>
                </a:solidFill>
                <a:latin typeface="Microsoft YaHei"/>
                <a:cs typeface="Microsoft YaHei"/>
              </a:rPr>
              <a:t>推荐算法</a:t>
            </a:r>
            <a:endParaRPr sz="2800">
              <a:latin typeface="Microsoft YaHei"/>
              <a:cs typeface="Microsoft YaHei"/>
            </a:endParaRPr>
          </a:p>
        </p:txBody>
      </p:sp>
      <p:grpSp>
        <p:nvGrpSpPr>
          <p:cNvPr id="27" name="object 27"/>
          <p:cNvGrpSpPr/>
          <p:nvPr/>
        </p:nvGrpSpPr>
        <p:grpSpPr>
          <a:xfrm>
            <a:off x="5407152" y="4553711"/>
            <a:ext cx="826135" cy="948055"/>
            <a:chOff x="5407152" y="4553711"/>
            <a:chExt cx="826135" cy="948055"/>
          </a:xfrm>
        </p:grpSpPr>
        <p:pic>
          <p:nvPicPr>
            <p:cNvPr id="28" name="object 28"/>
            <p:cNvPicPr/>
            <p:nvPr/>
          </p:nvPicPr>
          <p:blipFill>
            <a:blip r:embed="rId12" cstate="print"/>
            <a:stretch>
              <a:fillRect/>
            </a:stretch>
          </p:blipFill>
          <p:spPr>
            <a:xfrm>
              <a:off x="5407152" y="4556759"/>
              <a:ext cx="826008" cy="826007"/>
            </a:xfrm>
            <a:prstGeom prst="rect">
              <a:avLst/>
            </a:prstGeom>
          </p:spPr>
        </p:pic>
        <p:pic>
          <p:nvPicPr>
            <p:cNvPr id="29" name="object 29"/>
            <p:cNvPicPr/>
            <p:nvPr/>
          </p:nvPicPr>
          <p:blipFill>
            <a:blip r:embed="rId13" cstate="print"/>
            <a:stretch>
              <a:fillRect/>
            </a:stretch>
          </p:blipFill>
          <p:spPr>
            <a:xfrm>
              <a:off x="5413248" y="4553711"/>
              <a:ext cx="813815" cy="947928"/>
            </a:xfrm>
            <a:prstGeom prst="rect">
              <a:avLst/>
            </a:prstGeom>
          </p:spPr>
        </p:pic>
      </p:grpSp>
      <p:sp>
        <p:nvSpPr>
          <p:cNvPr id="30" name="object 30"/>
          <p:cNvSpPr txBox="1"/>
          <p:nvPr/>
        </p:nvSpPr>
        <p:spPr>
          <a:xfrm>
            <a:off x="5433466" y="4583633"/>
            <a:ext cx="720090" cy="630555"/>
          </a:xfrm>
          <a:prstGeom prst="rect">
            <a:avLst/>
          </a:prstGeom>
          <a:solidFill>
            <a:srgbClr val="C00000"/>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4</a:t>
            </a:r>
            <a:endParaRPr sz="3200">
              <a:latin typeface="Arial"/>
              <a:cs typeface="Arial"/>
            </a:endParaRPr>
          </a:p>
        </p:txBody>
      </p:sp>
      <p:grpSp>
        <p:nvGrpSpPr>
          <p:cNvPr id="31" name="object 31"/>
          <p:cNvGrpSpPr/>
          <p:nvPr/>
        </p:nvGrpSpPr>
        <p:grpSpPr>
          <a:xfrm>
            <a:off x="5433466" y="4556759"/>
            <a:ext cx="6100445" cy="899160"/>
            <a:chOff x="5433466" y="4556759"/>
            <a:chExt cx="6100445" cy="899160"/>
          </a:xfrm>
        </p:grpSpPr>
        <p:sp>
          <p:nvSpPr>
            <p:cNvPr id="32" name="object 32"/>
            <p:cNvSpPr/>
            <p:nvPr/>
          </p:nvSpPr>
          <p:spPr>
            <a:xfrm>
              <a:off x="5433466" y="521363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3" name="object 33"/>
            <p:cNvPicPr/>
            <p:nvPr/>
          </p:nvPicPr>
          <p:blipFill>
            <a:blip r:embed="rId14" cstate="print"/>
            <a:stretch>
              <a:fillRect/>
            </a:stretch>
          </p:blipFill>
          <p:spPr>
            <a:xfrm>
              <a:off x="6339839" y="4556759"/>
              <a:ext cx="5193792" cy="826007"/>
            </a:xfrm>
            <a:prstGeom prst="rect">
              <a:avLst/>
            </a:prstGeom>
          </p:spPr>
        </p:pic>
        <p:pic>
          <p:nvPicPr>
            <p:cNvPr id="34" name="object 34"/>
            <p:cNvPicPr/>
            <p:nvPr/>
          </p:nvPicPr>
          <p:blipFill>
            <a:blip r:embed="rId15" cstate="print"/>
            <a:stretch>
              <a:fillRect/>
            </a:stretch>
          </p:blipFill>
          <p:spPr>
            <a:xfrm>
              <a:off x="7562088" y="4596383"/>
              <a:ext cx="2749296" cy="859536"/>
            </a:xfrm>
            <a:prstGeom prst="rect">
              <a:avLst/>
            </a:prstGeom>
          </p:spPr>
        </p:pic>
      </p:grpSp>
      <p:sp>
        <p:nvSpPr>
          <p:cNvPr id="35" name="object 35"/>
          <p:cNvSpPr txBox="1"/>
          <p:nvPr/>
        </p:nvSpPr>
        <p:spPr>
          <a:xfrm>
            <a:off x="6363741" y="4583633"/>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C00000"/>
                </a:solidFill>
                <a:latin typeface="Arial"/>
                <a:cs typeface="Arial"/>
              </a:rPr>
              <a:t>GNN</a:t>
            </a:r>
            <a:r>
              <a:rPr sz="2800" b="1" spc="-15" dirty="0">
                <a:solidFill>
                  <a:srgbClr val="C00000"/>
                </a:solidFill>
                <a:latin typeface="Microsoft YaHei"/>
                <a:cs typeface="Microsoft YaHei"/>
              </a:rPr>
              <a:t>推荐算法</a:t>
            </a:r>
            <a:endParaRPr sz="2800">
              <a:latin typeface="Microsoft YaHei"/>
              <a:cs typeface="Microsoft YaHe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2598" y="800150"/>
            <a:ext cx="10930904" cy="6014192"/>
          </a:xfrm>
          <a:prstGeom prst="rect">
            <a:avLst/>
          </a:prstGeom>
        </p:spPr>
      </p:pic>
      <p:sp>
        <p:nvSpPr>
          <p:cNvPr id="3" name="object 3"/>
          <p:cNvSpPr txBox="1">
            <a:spLocks noGrp="1"/>
          </p:cNvSpPr>
          <p:nvPr>
            <p:ph type="title"/>
          </p:nvPr>
        </p:nvSpPr>
        <p:spPr>
          <a:xfrm>
            <a:off x="1154090" y="74676"/>
            <a:ext cx="2463800" cy="513080"/>
          </a:xfrm>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常规推荐算法</a:t>
            </a:r>
          </a:p>
        </p:txBody>
      </p:sp>
      <p:sp>
        <p:nvSpPr>
          <p:cNvPr id="4" name="object 4"/>
          <p:cNvSpPr txBox="1"/>
          <p:nvPr/>
        </p:nvSpPr>
        <p:spPr>
          <a:xfrm>
            <a:off x="1841458" y="4024575"/>
            <a:ext cx="8248650" cy="677545"/>
          </a:xfrm>
          <a:prstGeom prst="rect">
            <a:avLst/>
          </a:prstGeom>
          <a:solidFill>
            <a:srgbClr val="F8F8F8"/>
          </a:solidFill>
        </p:spPr>
        <p:txBody>
          <a:bodyPr vert="horz" wrap="square" lIns="0" tIns="34290" rIns="0" bIns="0" rtlCol="0">
            <a:spAutoFit/>
          </a:bodyPr>
          <a:lstStyle/>
          <a:p>
            <a:pPr marL="90805">
              <a:lnSpc>
                <a:spcPts val="2390"/>
              </a:lnSpc>
              <a:spcBef>
                <a:spcPts val="270"/>
              </a:spcBef>
            </a:pPr>
            <a:r>
              <a:rPr sz="2000" b="1" spc="-10" dirty="0">
                <a:solidFill>
                  <a:srgbClr val="C00000"/>
                </a:solidFill>
                <a:latin typeface="Microsoft YaHei"/>
                <a:cs typeface="Microsoft YaHei"/>
              </a:rPr>
              <a:t>信息孤岛问题！</a:t>
            </a:r>
            <a:endParaRPr sz="2000">
              <a:latin typeface="Microsoft YaHei"/>
              <a:cs typeface="Microsoft YaHei"/>
            </a:endParaRPr>
          </a:p>
          <a:p>
            <a:pPr marL="890905" indent="-342900">
              <a:lnSpc>
                <a:spcPts val="2150"/>
              </a:lnSpc>
              <a:buFont typeface="Arial"/>
              <a:buChar char="•"/>
              <a:tabLst>
                <a:tab pos="890905" algn="l"/>
              </a:tabLst>
            </a:pPr>
            <a:r>
              <a:rPr sz="1800" b="1" dirty="0">
                <a:latin typeface="Microsoft YaHei"/>
                <a:cs typeface="Microsoft YaHei"/>
              </a:rPr>
              <a:t>忽略了用户之间、项目之间存在的内在联系（高阶语义关系</a:t>
            </a:r>
            <a:r>
              <a:rPr sz="1800" b="1" spc="-50" dirty="0">
                <a:latin typeface="Microsoft YaHei"/>
                <a:cs typeface="Microsoft YaHei"/>
              </a:rPr>
              <a:t>）</a:t>
            </a:r>
            <a:endParaRPr sz="1800">
              <a:latin typeface="Microsoft YaHei"/>
              <a:cs typeface="Microsoft YaHe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4902200" cy="513080"/>
          </a:xfrm>
          <a:prstGeom prst="rect">
            <a:avLst/>
          </a:prstGeom>
        </p:spPr>
        <p:txBody>
          <a:bodyPr vert="horz" wrap="square" lIns="0" tIns="12700" rIns="0" bIns="0" rtlCol="0">
            <a:spAutoFit/>
          </a:bodyPr>
          <a:lstStyle/>
          <a:p>
            <a:pPr marL="12700">
              <a:lnSpc>
                <a:spcPct val="100000"/>
              </a:lnSpc>
              <a:spcBef>
                <a:spcPts val="100"/>
              </a:spcBef>
            </a:pPr>
            <a:r>
              <a:rPr spc="-5" dirty="0">
                <a:latin typeface="Microsoft YaHei"/>
                <a:cs typeface="Microsoft YaHei"/>
              </a:rPr>
              <a:t>社会系统存在天然的图结构</a:t>
            </a:r>
          </a:p>
        </p:txBody>
      </p:sp>
      <p:pic>
        <p:nvPicPr>
          <p:cNvPr id="3" name="object 3"/>
          <p:cNvPicPr/>
          <p:nvPr/>
        </p:nvPicPr>
        <p:blipFill>
          <a:blip r:embed="rId2" cstate="print"/>
          <a:stretch>
            <a:fillRect/>
          </a:stretch>
        </p:blipFill>
        <p:spPr>
          <a:xfrm>
            <a:off x="471387" y="2424363"/>
            <a:ext cx="11488299" cy="3744959"/>
          </a:xfrm>
          <a:prstGeom prst="rect">
            <a:avLst/>
          </a:prstGeom>
        </p:spPr>
      </p:pic>
      <p:sp>
        <p:nvSpPr>
          <p:cNvPr id="4" name="object 4"/>
          <p:cNvSpPr txBox="1"/>
          <p:nvPr/>
        </p:nvSpPr>
        <p:spPr>
          <a:xfrm>
            <a:off x="367773" y="884630"/>
            <a:ext cx="6731000" cy="1062990"/>
          </a:xfrm>
          <a:prstGeom prst="rect">
            <a:avLst/>
          </a:prstGeom>
        </p:spPr>
        <p:txBody>
          <a:bodyPr vert="horz" wrap="square" lIns="0" tIns="212725" rIns="0" bIns="0" rtlCol="0">
            <a:spAutoFit/>
          </a:bodyPr>
          <a:lstStyle/>
          <a:p>
            <a:pPr marL="12700">
              <a:lnSpc>
                <a:spcPct val="100000"/>
              </a:lnSpc>
              <a:spcBef>
                <a:spcPts val="1675"/>
              </a:spcBef>
            </a:pPr>
            <a:r>
              <a:rPr sz="2400" b="1" spc="-5" dirty="0">
                <a:solidFill>
                  <a:srgbClr val="C00000"/>
                </a:solidFill>
                <a:latin typeface="Microsoft YaHei"/>
                <a:cs typeface="Microsoft YaHei"/>
              </a:rPr>
              <a:t>绝大部分推荐系统数据都可以用图结构进行表达：</a:t>
            </a:r>
            <a:endParaRPr sz="2400">
              <a:latin typeface="Microsoft YaHei"/>
              <a:cs typeface="Microsoft YaHei"/>
            </a:endParaRPr>
          </a:p>
          <a:p>
            <a:pPr marL="812165" indent="-342265">
              <a:lnSpc>
                <a:spcPct val="100000"/>
              </a:lnSpc>
              <a:spcBef>
                <a:spcPts val="1310"/>
              </a:spcBef>
              <a:buFont typeface="Arial"/>
              <a:buChar char="•"/>
              <a:tabLst>
                <a:tab pos="812165" algn="l"/>
              </a:tabLst>
            </a:pPr>
            <a:r>
              <a:rPr sz="2000" spc="-10" dirty="0">
                <a:latin typeface="Microsoft YaHei"/>
                <a:cs typeface="Microsoft YaHei"/>
              </a:rPr>
              <a:t>电商、内容分享、社交网络 。。。</a:t>
            </a:r>
            <a:endParaRPr sz="2000">
              <a:latin typeface="Microsoft YaHei"/>
              <a:cs typeface="Microsoft YaHe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图关系引入推荐系统</a:t>
            </a:r>
          </a:p>
        </p:txBody>
      </p:sp>
      <p:pic>
        <p:nvPicPr>
          <p:cNvPr id="3" name="object 3"/>
          <p:cNvPicPr/>
          <p:nvPr/>
        </p:nvPicPr>
        <p:blipFill>
          <a:blip r:embed="rId2" cstate="print"/>
          <a:stretch>
            <a:fillRect/>
          </a:stretch>
        </p:blipFill>
        <p:spPr>
          <a:xfrm>
            <a:off x="651358" y="939762"/>
            <a:ext cx="10771959" cy="581776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84488"/>
            <a:ext cx="12159195" cy="5079088"/>
          </a:xfrm>
          <a:prstGeom prst="rect">
            <a:avLst/>
          </a:prstGeom>
        </p:spPr>
      </p:pic>
      <p:sp>
        <p:nvSpPr>
          <p:cNvPr id="3" name="object 3"/>
          <p:cNvSpPr txBox="1">
            <a:spLocks noGrp="1"/>
          </p:cNvSpPr>
          <p:nvPr>
            <p:ph type="title"/>
          </p:nvPr>
        </p:nvSpPr>
        <p:spPr>
          <a:xfrm>
            <a:off x="1154090" y="74676"/>
            <a:ext cx="2057400" cy="513080"/>
          </a:xfrm>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图神经网络</a:t>
            </a:r>
          </a:p>
        </p:txBody>
      </p:sp>
      <p:sp>
        <p:nvSpPr>
          <p:cNvPr id="4" name="object 4"/>
          <p:cNvSpPr txBox="1">
            <a:spLocks noGrp="1"/>
          </p:cNvSpPr>
          <p:nvPr>
            <p:ph type="body" idx="4294967295"/>
          </p:nvPr>
        </p:nvSpPr>
        <p:spPr>
          <a:xfrm>
            <a:off x="241650" y="1142491"/>
            <a:ext cx="6393180" cy="4429760"/>
          </a:xfrm>
          <a:prstGeom prst="rect">
            <a:avLst/>
          </a:prstGeom>
        </p:spPr>
        <p:txBody>
          <a:bodyPr vert="horz" wrap="square" lIns="0" tIns="18415" rIns="0" bIns="0" rtlCol="0">
            <a:spAutoFit/>
          </a:bodyPr>
          <a:lstStyle/>
          <a:p>
            <a:pPr marL="12700" marR="5080" algn="just">
              <a:lnSpc>
                <a:spcPct val="150800"/>
              </a:lnSpc>
              <a:spcBef>
                <a:spcPts val="145"/>
              </a:spcBef>
            </a:pPr>
            <a:r>
              <a:rPr dirty="0">
                <a:latin typeface="Microsoft YaHei"/>
                <a:cs typeface="Microsoft YaHei"/>
              </a:rPr>
              <a:t>图神经网络（</a:t>
            </a:r>
            <a:r>
              <a:rPr dirty="0"/>
              <a:t>Graph</a:t>
            </a:r>
            <a:r>
              <a:rPr spc="-70" dirty="0"/>
              <a:t> </a:t>
            </a:r>
            <a:r>
              <a:rPr dirty="0"/>
              <a:t>Neural</a:t>
            </a:r>
            <a:r>
              <a:rPr spc="-65" dirty="0"/>
              <a:t> </a:t>
            </a:r>
            <a:r>
              <a:rPr dirty="0"/>
              <a:t>Networks</a:t>
            </a:r>
            <a:r>
              <a:rPr spc="-35" dirty="0"/>
              <a:t>, </a:t>
            </a:r>
            <a:r>
              <a:rPr spc="-20" dirty="0"/>
              <a:t>GNN</a:t>
            </a:r>
            <a:r>
              <a:rPr spc="-20" dirty="0">
                <a:latin typeface="Microsoft YaHei"/>
                <a:cs typeface="Microsoft YaHei"/>
              </a:rPr>
              <a:t>） </a:t>
            </a:r>
            <a:r>
              <a:rPr dirty="0">
                <a:solidFill>
                  <a:srgbClr val="000000"/>
                </a:solidFill>
              </a:rPr>
              <a:t>Key</a:t>
            </a:r>
            <a:r>
              <a:rPr spc="-40" dirty="0">
                <a:solidFill>
                  <a:srgbClr val="000000"/>
                </a:solidFill>
              </a:rPr>
              <a:t> </a:t>
            </a:r>
            <a:r>
              <a:rPr dirty="0">
                <a:solidFill>
                  <a:srgbClr val="000000"/>
                </a:solidFill>
              </a:rPr>
              <a:t>idea</a:t>
            </a:r>
            <a:r>
              <a:rPr spc="-45" dirty="0">
                <a:solidFill>
                  <a:srgbClr val="000000"/>
                </a:solidFill>
                <a:latin typeface="Microsoft YaHei"/>
                <a:cs typeface="Microsoft YaHei"/>
              </a:rPr>
              <a:t>： </a:t>
            </a:r>
            <a:r>
              <a:rPr b="0" dirty="0">
                <a:solidFill>
                  <a:srgbClr val="000000"/>
                </a:solidFill>
                <a:latin typeface="Microsoft YaHei"/>
                <a:cs typeface="Microsoft YaHei"/>
              </a:rPr>
              <a:t>利用神经网络聚合“网络</a:t>
            </a:r>
            <a:r>
              <a:rPr b="0" spc="-10" dirty="0">
                <a:solidFill>
                  <a:srgbClr val="000000"/>
                </a:solidFill>
                <a:latin typeface="Arial"/>
                <a:cs typeface="Arial"/>
              </a:rPr>
              <a:t>/</a:t>
            </a:r>
            <a:r>
              <a:rPr b="0" spc="-15" dirty="0">
                <a:solidFill>
                  <a:srgbClr val="000000"/>
                </a:solidFill>
                <a:latin typeface="Microsoft YaHei"/>
                <a:cs typeface="Microsoft YaHei"/>
              </a:rPr>
              <a:t>图”中的</a:t>
            </a:r>
            <a:r>
              <a:rPr b="0" spc="-10" dirty="0">
                <a:solidFill>
                  <a:srgbClr val="000000"/>
                </a:solidFill>
                <a:latin typeface="Microsoft YaHei"/>
                <a:cs typeface="Microsoft YaHei"/>
              </a:rPr>
              <a:t>局部邻域信息</a:t>
            </a:r>
          </a:p>
          <a:p>
            <a:pPr marL="354965" indent="-342265">
              <a:lnSpc>
                <a:spcPct val="100000"/>
              </a:lnSpc>
              <a:spcBef>
                <a:spcPts val="1440"/>
              </a:spcBef>
              <a:buFont typeface="Arial"/>
              <a:buChar char="•"/>
              <a:tabLst>
                <a:tab pos="354965" algn="l"/>
              </a:tabLst>
            </a:pPr>
            <a:r>
              <a:rPr b="0" dirty="0">
                <a:solidFill>
                  <a:srgbClr val="000000"/>
                </a:solidFill>
                <a:latin typeface="Microsoft YaHei"/>
                <a:cs typeface="Microsoft YaHei"/>
              </a:rPr>
              <a:t>建模节点</a:t>
            </a:r>
            <a:r>
              <a:rPr b="0" spc="-10" dirty="0">
                <a:solidFill>
                  <a:srgbClr val="000000"/>
                </a:solidFill>
                <a:latin typeface="Microsoft YaHei"/>
                <a:cs typeface="Microsoft YaHei"/>
              </a:rPr>
              <a:t>（</a:t>
            </a:r>
            <a:r>
              <a:rPr b="0" spc="-10" dirty="0">
                <a:solidFill>
                  <a:srgbClr val="000000"/>
                </a:solidFill>
                <a:latin typeface="Arial"/>
                <a:cs typeface="Arial"/>
              </a:rPr>
              <a:t>Node</a:t>
            </a:r>
            <a:r>
              <a:rPr b="0" spc="-10" dirty="0">
                <a:solidFill>
                  <a:srgbClr val="000000"/>
                </a:solidFill>
                <a:latin typeface="Microsoft YaHei"/>
                <a:cs typeface="Microsoft YaHei"/>
              </a:rPr>
              <a:t>）的邻域结构信息</a:t>
            </a:r>
          </a:p>
          <a:p>
            <a:pPr marL="354965" indent="-342265">
              <a:lnSpc>
                <a:spcPct val="100000"/>
              </a:lnSpc>
              <a:spcBef>
                <a:spcPts val="1420"/>
              </a:spcBef>
              <a:buFont typeface="Arial"/>
              <a:buChar char="•"/>
              <a:tabLst>
                <a:tab pos="354965" algn="l"/>
              </a:tabLst>
            </a:pPr>
            <a:r>
              <a:rPr b="0" spc="-10" dirty="0">
                <a:solidFill>
                  <a:srgbClr val="000000"/>
                </a:solidFill>
                <a:latin typeface="Microsoft YaHei"/>
                <a:cs typeface="Microsoft YaHei"/>
              </a:rPr>
              <a:t>聚合邻域信息</a:t>
            </a:r>
          </a:p>
          <a:p>
            <a:pPr marL="354965" indent="-342265">
              <a:lnSpc>
                <a:spcPct val="100000"/>
              </a:lnSpc>
              <a:spcBef>
                <a:spcPts val="1415"/>
              </a:spcBef>
              <a:buFont typeface="Arial"/>
              <a:buChar char="•"/>
              <a:tabLst>
                <a:tab pos="354965" algn="l"/>
              </a:tabLst>
            </a:pPr>
            <a:r>
              <a:rPr b="0" spc="-10" dirty="0">
                <a:solidFill>
                  <a:srgbClr val="000000"/>
                </a:solidFill>
                <a:latin typeface="Microsoft YaHei"/>
                <a:cs typeface="Microsoft YaHei"/>
              </a:rPr>
              <a:t>更新节点的表示向量</a:t>
            </a:r>
          </a:p>
          <a:p>
            <a:pPr marL="12700" marR="208915">
              <a:lnSpc>
                <a:spcPct val="149200"/>
              </a:lnSpc>
              <a:spcBef>
                <a:spcPts val="95"/>
              </a:spcBef>
            </a:pPr>
            <a:r>
              <a:rPr spc="-10" dirty="0">
                <a:solidFill>
                  <a:srgbClr val="000000"/>
                </a:solidFill>
              </a:rPr>
              <a:t>GNN</a:t>
            </a:r>
            <a:r>
              <a:rPr spc="-5" dirty="0">
                <a:solidFill>
                  <a:srgbClr val="000000"/>
                </a:solidFill>
                <a:latin typeface="Microsoft YaHei"/>
                <a:cs typeface="Microsoft YaHei"/>
              </a:rPr>
              <a:t>可以天然地集成图结构数据中的节点特征及局部邻域拓扑结构。</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2057400" cy="513080"/>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FFFF"/>
                </a:solidFill>
                <a:latin typeface="Microsoft YaHei"/>
                <a:cs typeface="Microsoft YaHei"/>
              </a:rPr>
              <a:t>图神经网络</a:t>
            </a:r>
            <a:endParaRPr sz="3200">
              <a:latin typeface="Microsoft YaHei"/>
              <a:cs typeface="Microsoft YaHei"/>
            </a:endParaRPr>
          </a:p>
        </p:txBody>
      </p:sp>
      <p:sp>
        <p:nvSpPr>
          <p:cNvPr id="3" name="object 3"/>
          <p:cNvSpPr txBox="1"/>
          <p:nvPr/>
        </p:nvSpPr>
        <p:spPr>
          <a:xfrm>
            <a:off x="241650" y="1035811"/>
            <a:ext cx="88646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基本思路：</a:t>
            </a:r>
            <a:r>
              <a:rPr sz="2400" spc="-5" dirty="0">
                <a:latin typeface="Microsoft YaHei"/>
                <a:cs typeface="Microsoft YaHei"/>
              </a:rPr>
              <a:t>对邻域节点信息求平均，并利用神经网络更新表示向量</a:t>
            </a:r>
            <a:endParaRPr sz="2400">
              <a:latin typeface="Microsoft YaHei"/>
              <a:cs typeface="Microsoft YaHei"/>
            </a:endParaRPr>
          </a:p>
        </p:txBody>
      </p:sp>
      <p:pic>
        <p:nvPicPr>
          <p:cNvPr id="4" name="object 4"/>
          <p:cNvPicPr/>
          <p:nvPr/>
        </p:nvPicPr>
        <p:blipFill>
          <a:blip r:embed="rId2" cstate="print"/>
          <a:stretch>
            <a:fillRect/>
          </a:stretch>
        </p:blipFill>
        <p:spPr>
          <a:xfrm>
            <a:off x="241739" y="1573882"/>
            <a:ext cx="9399579" cy="528411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057400" cy="513080"/>
          </a:xfrm>
          <a:prstGeom prst="rect">
            <a:avLst/>
          </a:prstGeom>
        </p:spPr>
        <p:txBody>
          <a:bodyPr vert="horz" wrap="square" lIns="0" tIns="12700" rIns="0" bIns="0" rtlCol="0">
            <a:spAutoFit/>
          </a:bodyPr>
          <a:lstStyle/>
          <a:p>
            <a:pPr marL="12700">
              <a:lnSpc>
                <a:spcPct val="100000"/>
              </a:lnSpc>
              <a:spcBef>
                <a:spcPts val="100"/>
              </a:spcBef>
            </a:pPr>
            <a:r>
              <a:rPr spc="-10" dirty="0">
                <a:latin typeface="Microsoft YaHei"/>
                <a:cs typeface="Microsoft YaHei"/>
              </a:rPr>
              <a:t>图神经网络</a:t>
            </a:r>
          </a:p>
        </p:txBody>
      </p:sp>
      <p:pic>
        <p:nvPicPr>
          <p:cNvPr id="3" name="object 3"/>
          <p:cNvPicPr/>
          <p:nvPr/>
        </p:nvPicPr>
        <p:blipFill>
          <a:blip r:embed="rId2" cstate="print"/>
          <a:stretch>
            <a:fillRect/>
          </a:stretch>
        </p:blipFill>
        <p:spPr>
          <a:xfrm>
            <a:off x="294678" y="886021"/>
            <a:ext cx="10566483" cy="588102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667000" cy="513080"/>
          </a:xfrm>
          <a:prstGeom prst="rect">
            <a:avLst/>
          </a:prstGeom>
        </p:spPr>
        <p:txBody>
          <a:bodyPr vert="horz" wrap="square" lIns="0" tIns="12700" rIns="0" bIns="0" rtlCol="0">
            <a:spAutoFit/>
          </a:bodyPr>
          <a:lstStyle/>
          <a:p>
            <a:pPr marL="12700">
              <a:lnSpc>
                <a:spcPct val="100000"/>
              </a:lnSpc>
              <a:spcBef>
                <a:spcPts val="100"/>
              </a:spcBef>
            </a:pPr>
            <a:r>
              <a:rPr dirty="0"/>
              <a:t>GNN</a:t>
            </a:r>
            <a:r>
              <a:rPr spc="-30" dirty="0"/>
              <a:t> </a:t>
            </a:r>
            <a:r>
              <a:rPr spc="-15" dirty="0">
                <a:latin typeface="Microsoft YaHei"/>
                <a:cs typeface="Microsoft YaHei"/>
              </a:rPr>
              <a:t>推荐系统</a:t>
            </a:r>
          </a:p>
        </p:txBody>
      </p:sp>
      <p:pic>
        <p:nvPicPr>
          <p:cNvPr id="3" name="object 3"/>
          <p:cNvPicPr/>
          <p:nvPr/>
        </p:nvPicPr>
        <p:blipFill>
          <a:blip r:embed="rId2" cstate="print"/>
          <a:stretch>
            <a:fillRect/>
          </a:stretch>
        </p:blipFill>
        <p:spPr>
          <a:xfrm>
            <a:off x="1485900" y="1202121"/>
            <a:ext cx="8947150" cy="4889499"/>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2667000" cy="513080"/>
          </a:xfrm>
          <a:prstGeom prst="rect">
            <a:avLst/>
          </a:prstGeom>
        </p:spPr>
        <p:txBody>
          <a:bodyPr vert="horz" wrap="square" lIns="0" tIns="12700" rIns="0" bIns="0" rtlCol="0">
            <a:spAutoFit/>
          </a:bodyPr>
          <a:lstStyle/>
          <a:p>
            <a:pPr marL="12700">
              <a:lnSpc>
                <a:spcPct val="100000"/>
              </a:lnSpc>
              <a:spcBef>
                <a:spcPts val="100"/>
              </a:spcBef>
            </a:pPr>
            <a:r>
              <a:rPr dirty="0"/>
              <a:t>GNN</a:t>
            </a:r>
            <a:r>
              <a:rPr spc="-30" dirty="0"/>
              <a:t> </a:t>
            </a:r>
            <a:r>
              <a:rPr spc="-15" dirty="0">
                <a:latin typeface="Microsoft YaHei"/>
                <a:cs typeface="Microsoft YaHei"/>
              </a:rPr>
              <a:t>推荐系统</a:t>
            </a:r>
          </a:p>
        </p:txBody>
      </p:sp>
      <p:pic>
        <p:nvPicPr>
          <p:cNvPr id="3" name="object 3"/>
          <p:cNvPicPr/>
          <p:nvPr/>
        </p:nvPicPr>
        <p:blipFill>
          <a:blip r:embed="rId2" cstate="print"/>
          <a:stretch>
            <a:fillRect/>
          </a:stretch>
        </p:blipFill>
        <p:spPr>
          <a:xfrm>
            <a:off x="1485900" y="1139060"/>
            <a:ext cx="8953500" cy="488949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9647" y="1430446"/>
            <a:ext cx="11743764" cy="3725956"/>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GCMC</a:t>
            </a:r>
          </a:p>
        </p:txBody>
      </p:sp>
      <p:pic>
        <p:nvPicPr>
          <p:cNvPr id="4" name="object 4"/>
          <p:cNvPicPr/>
          <p:nvPr/>
        </p:nvPicPr>
        <p:blipFill>
          <a:blip r:embed="rId3" cstate="print"/>
          <a:stretch>
            <a:fillRect/>
          </a:stretch>
        </p:blipFill>
        <p:spPr>
          <a:xfrm>
            <a:off x="1124276" y="6248962"/>
            <a:ext cx="4143248" cy="266136"/>
          </a:xfrm>
          <a:prstGeom prst="rect">
            <a:avLst/>
          </a:prstGeom>
        </p:spPr>
      </p:pic>
      <p:sp>
        <p:nvSpPr>
          <p:cNvPr id="5" name="object 5"/>
          <p:cNvSpPr txBox="1"/>
          <p:nvPr/>
        </p:nvSpPr>
        <p:spPr>
          <a:xfrm>
            <a:off x="504408" y="5412740"/>
            <a:ext cx="583565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icrosoft YaHei"/>
                <a:cs typeface="Microsoft YaHei"/>
              </a:rPr>
              <a:t>部分边信息 </a:t>
            </a:r>
            <a:r>
              <a:rPr sz="2400" dirty="0">
                <a:latin typeface="Wingdings"/>
                <a:cs typeface="Wingdings"/>
              </a:rPr>
              <a:t></a:t>
            </a:r>
            <a:r>
              <a:rPr sz="2400" spc="60" dirty="0">
                <a:latin typeface="Times New Roman"/>
                <a:cs typeface="Times New Roman"/>
              </a:rPr>
              <a:t> </a:t>
            </a:r>
            <a:r>
              <a:rPr sz="2400" spc="-10" dirty="0">
                <a:latin typeface="Microsoft YaHei"/>
                <a:cs typeface="Microsoft YaHei"/>
              </a:rPr>
              <a:t>节点表示学习 </a:t>
            </a:r>
            <a:r>
              <a:rPr sz="2400" dirty="0">
                <a:latin typeface="Wingdings"/>
                <a:cs typeface="Wingdings"/>
              </a:rPr>
              <a:t></a:t>
            </a:r>
            <a:r>
              <a:rPr sz="2400" spc="60" dirty="0">
                <a:latin typeface="Times New Roman"/>
                <a:cs typeface="Times New Roman"/>
              </a:rPr>
              <a:t> </a:t>
            </a:r>
            <a:r>
              <a:rPr sz="2400" spc="-10" dirty="0">
                <a:latin typeface="Microsoft YaHei"/>
                <a:cs typeface="Microsoft YaHei"/>
              </a:rPr>
              <a:t>边信息预测</a:t>
            </a:r>
            <a:endParaRPr sz="2400">
              <a:latin typeface="Microsoft YaHei"/>
              <a:cs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3952875" cy="513080"/>
          </a:xfrm>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搜索引擎 </a:t>
            </a:r>
            <a:r>
              <a:rPr dirty="0"/>
              <a:t>vs</a:t>
            </a:r>
            <a:r>
              <a:rPr spc="-10" dirty="0"/>
              <a:t> </a:t>
            </a:r>
            <a:r>
              <a:rPr spc="-15" dirty="0">
                <a:latin typeface="Microsoft YaHei"/>
                <a:cs typeface="Microsoft YaHei"/>
              </a:rPr>
              <a:t>推荐引擎</a:t>
            </a:r>
          </a:p>
        </p:txBody>
      </p:sp>
      <p:sp>
        <p:nvSpPr>
          <p:cNvPr id="3" name="object 3"/>
          <p:cNvSpPr txBox="1"/>
          <p:nvPr/>
        </p:nvSpPr>
        <p:spPr>
          <a:xfrm>
            <a:off x="428512" y="928115"/>
            <a:ext cx="6407150" cy="5054600"/>
          </a:xfrm>
          <a:prstGeom prst="rect">
            <a:avLst/>
          </a:prstGeom>
        </p:spPr>
        <p:txBody>
          <a:bodyPr vert="horz" wrap="square" lIns="0" tIns="165100" rIns="0" bIns="0" rtlCol="0">
            <a:spAutoFit/>
          </a:bodyPr>
          <a:lstStyle/>
          <a:p>
            <a:pPr marL="12700">
              <a:lnSpc>
                <a:spcPct val="100000"/>
              </a:lnSpc>
              <a:spcBef>
                <a:spcPts val="1300"/>
              </a:spcBef>
            </a:pPr>
            <a:r>
              <a:rPr sz="2000" b="1" spc="-15" dirty="0">
                <a:solidFill>
                  <a:srgbClr val="C00000"/>
                </a:solidFill>
                <a:latin typeface="Microsoft YaHei"/>
                <a:cs typeface="Microsoft YaHei"/>
              </a:rPr>
              <a:t>搜索引擎</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用户目的明确，对信息的需求可转化为精准的关键字</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用户对于搜索引擎是主动的</a:t>
            </a:r>
            <a:endParaRPr sz="2000">
              <a:latin typeface="Microsoft YaHei"/>
              <a:cs typeface="Microsoft YaHei"/>
            </a:endParaRPr>
          </a:p>
          <a:p>
            <a:pPr marL="298450" marR="5080" indent="-285750">
              <a:lnSpc>
                <a:spcPct val="150000"/>
              </a:lnSpc>
              <a:buFont typeface="Arial"/>
              <a:buChar char="•"/>
              <a:tabLst>
                <a:tab pos="298450" algn="l"/>
              </a:tabLst>
            </a:pPr>
            <a:r>
              <a:rPr sz="2000" b="1" dirty="0">
                <a:latin typeface="Microsoft YaHei"/>
                <a:cs typeface="Microsoft YaHei"/>
              </a:rPr>
              <a:t>马太效应</a:t>
            </a:r>
            <a:r>
              <a:rPr sz="2000" spc="-5" dirty="0">
                <a:latin typeface="Microsoft YaHei"/>
                <a:cs typeface="Microsoft YaHei"/>
              </a:rPr>
              <a:t>的问题，即会造成越流行的东西随着搜索过程的迭代会越流行，使得那些越不流行的东西石沉大海。</a:t>
            </a:r>
            <a:endParaRPr sz="2000">
              <a:latin typeface="Microsoft YaHei"/>
              <a:cs typeface="Microsoft YaHei"/>
            </a:endParaRPr>
          </a:p>
          <a:p>
            <a:pPr>
              <a:lnSpc>
                <a:spcPct val="100000"/>
              </a:lnSpc>
              <a:spcBef>
                <a:spcPts val="1110"/>
              </a:spcBef>
              <a:buFont typeface="Arial"/>
              <a:buChar char="•"/>
            </a:pPr>
            <a:endParaRPr sz="2000">
              <a:latin typeface="Microsoft YaHei"/>
              <a:cs typeface="Microsoft YaHei"/>
            </a:endParaRPr>
          </a:p>
          <a:p>
            <a:pPr marL="12700">
              <a:lnSpc>
                <a:spcPct val="100000"/>
              </a:lnSpc>
            </a:pPr>
            <a:r>
              <a:rPr sz="2000" b="1" spc="-15" dirty="0">
                <a:solidFill>
                  <a:srgbClr val="C00000"/>
                </a:solidFill>
                <a:latin typeface="Microsoft YaHei"/>
                <a:cs typeface="Microsoft YaHei"/>
              </a:rPr>
              <a:t>推荐引擎</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dirty="0">
                <a:latin typeface="Microsoft YaHei"/>
                <a:cs typeface="Microsoft YaHei"/>
              </a:rPr>
              <a:t>用户没有明确目的，或者目的</a:t>
            </a:r>
            <a:r>
              <a:rPr sz="2000" dirty="0">
                <a:solidFill>
                  <a:srgbClr val="C00000"/>
                </a:solidFill>
                <a:latin typeface="Microsoft YaHei"/>
                <a:cs typeface="Microsoft YaHei"/>
              </a:rPr>
              <a:t>模糊</a:t>
            </a:r>
            <a:r>
              <a:rPr sz="2000" spc="-50" dirty="0">
                <a:latin typeface="Microsoft YaHei"/>
                <a:cs typeface="Microsoft YaHei"/>
              </a:rPr>
              <a:t>的</a:t>
            </a:r>
            <a:endParaRPr sz="2000">
              <a:latin typeface="Microsoft YaHei"/>
              <a:cs typeface="Microsoft YaHei"/>
            </a:endParaRPr>
          </a:p>
          <a:p>
            <a:pPr marL="298450" marR="5080" indent="-285750">
              <a:lnSpc>
                <a:spcPct val="150000"/>
              </a:lnSpc>
              <a:buFont typeface="Arial"/>
              <a:buChar char="•"/>
              <a:tabLst>
                <a:tab pos="298450" algn="l"/>
              </a:tabLst>
            </a:pPr>
            <a:r>
              <a:rPr sz="2000" dirty="0">
                <a:latin typeface="Microsoft YaHei"/>
                <a:cs typeface="Microsoft YaHei"/>
              </a:rPr>
              <a:t>通过用户的历史行为或者用户的兴趣</a:t>
            </a:r>
            <a:r>
              <a:rPr sz="2000" dirty="0">
                <a:solidFill>
                  <a:srgbClr val="C00000"/>
                </a:solidFill>
                <a:latin typeface="Microsoft YaHei"/>
                <a:cs typeface="Microsoft YaHei"/>
              </a:rPr>
              <a:t>偏好</a:t>
            </a:r>
            <a:r>
              <a:rPr sz="2000" spc="-10" dirty="0">
                <a:latin typeface="Microsoft YaHei"/>
                <a:cs typeface="Microsoft YaHei"/>
              </a:rPr>
              <a:t>或者用户的人</a:t>
            </a:r>
            <a:r>
              <a:rPr sz="2000" spc="-5" dirty="0">
                <a:latin typeface="Microsoft YaHei"/>
                <a:cs typeface="Microsoft YaHei"/>
              </a:rPr>
              <a:t>口统计学特征来送给推荐算法</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dirty="0">
                <a:latin typeface="Microsoft YaHei"/>
                <a:cs typeface="Microsoft YaHei"/>
              </a:rPr>
              <a:t>用户对于搜索引擎是</a:t>
            </a:r>
            <a:r>
              <a:rPr sz="2000" dirty="0">
                <a:solidFill>
                  <a:srgbClr val="C00000"/>
                </a:solidFill>
                <a:latin typeface="Microsoft YaHei"/>
                <a:cs typeface="Microsoft YaHei"/>
              </a:rPr>
              <a:t>被动</a:t>
            </a:r>
            <a:r>
              <a:rPr sz="2000" spc="-50" dirty="0">
                <a:latin typeface="Microsoft YaHei"/>
                <a:cs typeface="Microsoft YaHei"/>
              </a:rPr>
              <a:t>的</a:t>
            </a:r>
            <a:endParaRPr sz="2000">
              <a:latin typeface="Microsoft YaHei"/>
              <a:cs typeface="Microsoft YaHei"/>
            </a:endParaRPr>
          </a:p>
        </p:txBody>
      </p:sp>
      <p:pic>
        <p:nvPicPr>
          <p:cNvPr id="4" name="object 4"/>
          <p:cNvPicPr/>
          <p:nvPr/>
        </p:nvPicPr>
        <p:blipFill>
          <a:blip r:embed="rId2" cstate="print"/>
          <a:stretch>
            <a:fillRect/>
          </a:stretch>
        </p:blipFill>
        <p:spPr>
          <a:xfrm>
            <a:off x="7403953" y="2135637"/>
            <a:ext cx="4293125" cy="3439016"/>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GCMC</a:t>
            </a:r>
          </a:p>
        </p:txBody>
      </p:sp>
      <p:pic>
        <p:nvPicPr>
          <p:cNvPr id="3" name="object 3"/>
          <p:cNvPicPr/>
          <p:nvPr/>
        </p:nvPicPr>
        <p:blipFill>
          <a:blip r:embed="rId2" cstate="print"/>
          <a:stretch>
            <a:fillRect/>
          </a:stretch>
        </p:blipFill>
        <p:spPr>
          <a:xfrm>
            <a:off x="1124276" y="6248962"/>
            <a:ext cx="4143248" cy="266136"/>
          </a:xfrm>
          <a:prstGeom prst="rect">
            <a:avLst/>
          </a:prstGeom>
        </p:spPr>
      </p:pic>
      <p:sp>
        <p:nvSpPr>
          <p:cNvPr id="4" name="object 4"/>
          <p:cNvSpPr txBox="1"/>
          <p:nvPr/>
        </p:nvSpPr>
        <p:spPr>
          <a:xfrm>
            <a:off x="504408" y="5412740"/>
            <a:ext cx="583565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icrosoft YaHei"/>
                <a:cs typeface="Microsoft YaHei"/>
              </a:rPr>
              <a:t>部分边信息 </a:t>
            </a:r>
            <a:r>
              <a:rPr sz="2400" dirty="0">
                <a:latin typeface="Wingdings"/>
                <a:cs typeface="Wingdings"/>
              </a:rPr>
              <a:t></a:t>
            </a:r>
            <a:r>
              <a:rPr sz="2400" spc="60" dirty="0">
                <a:latin typeface="Times New Roman"/>
                <a:cs typeface="Times New Roman"/>
              </a:rPr>
              <a:t> </a:t>
            </a:r>
            <a:r>
              <a:rPr sz="2400" spc="-10" dirty="0">
                <a:latin typeface="Microsoft YaHei"/>
                <a:cs typeface="Microsoft YaHei"/>
              </a:rPr>
              <a:t>节点表示学习 </a:t>
            </a:r>
            <a:r>
              <a:rPr sz="2400" dirty="0">
                <a:latin typeface="Wingdings"/>
                <a:cs typeface="Wingdings"/>
              </a:rPr>
              <a:t></a:t>
            </a:r>
            <a:r>
              <a:rPr sz="2400" spc="60" dirty="0">
                <a:latin typeface="Times New Roman"/>
                <a:cs typeface="Times New Roman"/>
              </a:rPr>
              <a:t> </a:t>
            </a:r>
            <a:r>
              <a:rPr sz="2400" spc="-10" dirty="0">
                <a:latin typeface="Microsoft YaHei"/>
                <a:cs typeface="Microsoft YaHei"/>
              </a:rPr>
              <a:t>边信息预测</a:t>
            </a:r>
            <a:endParaRPr sz="2400">
              <a:latin typeface="Microsoft YaHei"/>
              <a:cs typeface="Microsoft YaHei"/>
            </a:endParaRPr>
          </a:p>
        </p:txBody>
      </p:sp>
      <p:pic>
        <p:nvPicPr>
          <p:cNvPr id="5" name="object 5"/>
          <p:cNvPicPr/>
          <p:nvPr/>
        </p:nvPicPr>
        <p:blipFill>
          <a:blip r:embed="rId3" cstate="print"/>
          <a:stretch>
            <a:fillRect/>
          </a:stretch>
        </p:blipFill>
        <p:spPr>
          <a:xfrm>
            <a:off x="176535" y="2082915"/>
            <a:ext cx="11872028" cy="271423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社交推荐</a:t>
            </a:r>
          </a:p>
        </p:txBody>
      </p:sp>
      <p:sp>
        <p:nvSpPr>
          <p:cNvPr id="3" name="object 3"/>
          <p:cNvSpPr txBox="1"/>
          <p:nvPr/>
        </p:nvSpPr>
        <p:spPr>
          <a:xfrm>
            <a:off x="509168" y="1012443"/>
            <a:ext cx="4648200" cy="452120"/>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C00000"/>
                </a:solidFill>
                <a:latin typeface="Microsoft YaHei"/>
                <a:cs typeface="Microsoft YaHei"/>
              </a:rPr>
              <a:t>增强用户辅助信息：社交网络</a:t>
            </a:r>
            <a:endParaRPr sz="2800">
              <a:latin typeface="Microsoft YaHei"/>
              <a:cs typeface="Microsoft YaHei"/>
            </a:endParaRPr>
          </a:p>
        </p:txBody>
      </p:sp>
      <p:pic>
        <p:nvPicPr>
          <p:cNvPr id="4" name="object 4"/>
          <p:cNvPicPr/>
          <p:nvPr/>
        </p:nvPicPr>
        <p:blipFill>
          <a:blip r:embed="rId2" cstate="print"/>
          <a:stretch>
            <a:fillRect/>
          </a:stretch>
        </p:blipFill>
        <p:spPr>
          <a:xfrm>
            <a:off x="737020" y="1635876"/>
            <a:ext cx="10294881" cy="496974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GraphRec</a:t>
            </a:r>
          </a:p>
        </p:txBody>
      </p:sp>
      <p:pic>
        <p:nvPicPr>
          <p:cNvPr id="3" name="object 3"/>
          <p:cNvPicPr/>
          <p:nvPr/>
        </p:nvPicPr>
        <p:blipFill>
          <a:blip r:embed="rId2" cstate="print"/>
          <a:stretch>
            <a:fillRect/>
          </a:stretch>
        </p:blipFill>
        <p:spPr>
          <a:xfrm>
            <a:off x="1027085" y="875938"/>
            <a:ext cx="9145705" cy="589716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GraphRec</a:t>
            </a:r>
          </a:p>
        </p:txBody>
      </p:sp>
      <p:pic>
        <p:nvPicPr>
          <p:cNvPr id="3" name="object 3"/>
          <p:cNvPicPr/>
          <p:nvPr/>
        </p:nvPicPr>
        <p:blipFill>
          <a:blip r:embed="rId2" cstate="print"/>
          <a:stretch>
            <a:fillRect/>
          </a:stretch>
        </p:blipFill>
        <p:spPr>
          <a:xfrm>
            <a:off x="800123" y="830768"/>
            <a:ext cx="9338002" cy="598357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3276600" cy="513080"/>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FFFF"/>
                </a:solidFill>
                <a:latin typeface="Microsoft YaHei"/>
                <a:cs typeface="Microsoft YaHei"/>
              </a:rPr>
              <a:t>利用知识图谱推荐</a:t>
            </a:r>
            <a:endParaRPr sz="3200">
              <a:latin typeface="Microsoft YaHei"/>
              <a:cs typeface="Microsoft YaHei"/>
            </a:endParaRPr>
          </a:p>
        </p:txBody>
      </p:sp>
      <p:grpSp>
        <p:nvGrpSpPr>
          <p:cNvPr id="3" name="object 3"/>
          <p:cNvGrpSpPr/>
          <p:nvPr/>
        </p:nvGrpSpPr>
        <p:grpSpPr>
          <a:xfrm>
            <a:off x="430428" y="898631"/>
            <a:ext cx="10840085" cy="5916295"/>
            <a:chOff x="430428" y="898631"/>
            <a:chExt cx="10840085" cy="5916295"/>
          </a:xfrm>
        </p:grpSpPr>
        <p:pic>
          <p:nvPicPr>
            <p:cNvPr id="4" name="object 4"/>
            <p:cNvPicPr/>
            <p:nvPr/>
          </p:nvPicPr>
          <p:blipFill>
            <a:blip r:embed="rId2" cstate="print"/>
            <a:stretch>
              <a:fillRect/>
            </a:stretch>
          </p:blipFill>
          <p:spPr>
            <a:xfrm>
              <a:off x="535004" y="968690"/>
              <a:ext cx="10735241" cy="5845652"/>
            </a:xfrm>
            <a:prstGeom prst="rect">
              <a:avLst/>
            </a:prstGeom>
          </p:spPr>
        </p:pic>
        <p:sp>
          <p:nvSpPr>
            <p:cNvPr id="5" name="object 5"/>
            <p:cNvSpPr/>
            <p:nvPr/>
          </p:nvSpPr>
          <p:spPr>
            <a:xfrm>
              <a:off x="430428" y="898631"/>
              <a:ext cx="8650605" cy="523240"/>
            </a:xfrm>
            <a:custGeom>
              <a:avLst/>
              <a:gdLst/>
              <a:ahLst/>
              <a:cxnLst/>
              <a:rect l="l" t="t" r="r" b="b"/>
              <a:pathLst>
                <a:path w="8650605" h="523240">
                  <a:moveTo>
                    <a:pt x="8650510" y="0"/>
                  </a:moveTo>
                  <a:lnTo>
                    <a:pt x="0" y="0"/>
                  </a:lnTo>
                  <a:lnTo>
                    <a:pt x="0" y="523220"/>
                  </a:lnTo>
                  <a:lnTo>
                    <a:pt x="8650510" y="523220"/>
                  </a:lnTo>
                  <a:lnTo>
                    <a:pt x="8650510" y="0"/>
                  </a:lnTo>
                  <a:close/>
                </a:path>
              </a:pathLst>
            </a:custGeom>
            <a:solidFill>
              <a:srgbClr val="FFFFFF"/>
            </a:solidFill>
          </p:spPr>
          <p:txBody>
            <a:bodyPr wrap="square" lIns="0" tIns="0" rIns="0" bIns="0" rtlCol="0"/>
            <a:lstStyle/>
            <a:p>
              <a:endParaRPr/>
            </a:p>
          </p:txBody>
        </p:sp>
      </p:grpSp>
      <p:sp>
        <p:nvSpPr>
          <p:cNvPr id="6" name="object 6"/>
          <p:cNvSpPr txBox="1"/>
          <p:nvPr/>
        </p:nvSpPr>
        <p:spPr>
          <a:xfrm>
            <a:off x="509168" y="917955"/>
            <a:ext cx="5892800"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C00000"/>
                </a:solidFill>
                <a:latin typeface="Microsoft YaHei"/>
                <a:cs typeface="Microsoft YaHei"/>
              </a:rPr>
              <a:t>增强用户辅助信息：知识图谱</a:t>
            </a:r>
            <a:r>
              <a:rPr sz="2800" b="1" spc="-20" dirty="0">
                <a:solidFill>
                  <a:srgbClr val="C00000"/>
                </a:solidFill>
                <a:latin typeface="Microsoft YaHei"/>
                <a:cs typeface="Microsoft YaHei"/>
              </a:rPr>
              <a:t>（</a:t>
            </a:r>
            <a:r>
              <a:rPr sz="2800" b="1" spc="-20" dirty="0">
                <a:solidFill>
                  <a:srgbClr val="C00000"/>
                </a:solidFill>
                <a:latin typeface="Arial"/>
                <a:cs typeface="Arial"/>
              </a:rPr>
              <a:t>KG</a:t>
            </a:r>
            <a:r>
              <a:rPr sz="2800" b="1" spc="-20" dirty="0">
                <a:solidFill>
                  <a:srgbClr val="C00000"/>
                </a:solidFill>
                <a:latin typeface="Microsoft YaHei"/>
                <a:cs typeface="Microsoft YaHei"/>
              </a:rPr>
              <a:t>）</a:t>
            </a:r>
            <a:endParaRPr sz="2800">
              <a:latin typeface="Microsoft YaHei"/>
              <a:cs typeface="Microsoft YaHe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GraphRec+</a:t>
            </a:r>
          </a:p>
        </p:txBody>
      </p:sp>
      <p:pic>
        <p:nvPicPr>
          <p:cNvPr id="3" name="object 3"/>
          <p:cNvPicPr/>
          <p:nvPr/>
        </p:nvPicPr>
        <p:blipFill>
          <a:blip r:embed="rId2" cstate="print"/>
          <a:stretch>
            <a:fillRect/>
          </a:stretch>
        </p:blipFill>
        <p:spPr>
          <a:xfrm>
            <a:off x="143752" y="798020"/>
            <a:ext cx="11309582" cy="601632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1651000" cy="513080"/>
          </a:xfrm>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推荐系统</a:t>
            </a:r>
          </a:p>
        </p:txBody>
      </p:sp>
      <p:sp>
        <p:nvSpPr>
          <p:cNvPr id="3" name="object 3"/>
          <p:cNvSpPr txBox="1"/>
          <p:nvPr/>
        </p:nvSpPr>
        <p:spPr>
          <a:xfrm>
            <a:off x="423990" y="1464564"/>
            <a:ext cx="4546600" cy="3433445"/>
          </a:xfrm>
          <a:prstGeom prst="rect">
            <a:avLst/>
          </a:prstGeom>
        </p:spPr>
        <p:txBody>
          <a:bodyPr vert="horz" wrap="square" lIns="0" tIns="12700" rIns="0" bIns="0" rtlCol="0">
            <a:spAutoFit/>
          </a:bodyPr>
          <a:lstStyle/>
          <a:p>
            <a:pPr marL="12700">
              <a:lnSpc>
                <a:spcPct val="100000"/>
              </a:lnSpc>
              <a:spcBef>
                <a:spcPts val="100"/>
              </a:spcBef>
            </a:pPr>
            <a:r>
              <a:rPr sz="3200" b="1" spc="-20" dirty="0">
                <a:solidFill>
                  <a:srgbClr val="C00000"/>
                </a:solidFill>
                <a:latin typeface="Microsoft YaHei"/>
                <a:cs typeface="Microsoft YaHei"/>
              </a:rPr>
              <a:t>挑战：</a:t>
            </a:r>
            <a:endParaRPr sz="3200">
              <a:latin typeface="Microsoft YaHei"/>
              <a:cs typeface="Microsoft YaHei"/>
            </a:endParaRPr>
          </a:p>
          <a:p>
            <a:pPr marL="469265" indent="-456565">
              <a:lnSpc>
                <a:spcPct val="100000"/>
              </a:lnSpc>
              <a:spcBef>
                <a:spcPts val="3860"/>
              </a:spcBef>
              <a:buFont typeface="Arial"/>
              <a:buChar char="•"/>
              <a:tabLst>
                <a:tab pos="469265" algn="l"/>
              </a:tabLst>
            </a:pPr>
            <a:r>
              <a:rPr sz="3200" spc="-10" dirty="0">
                <a:solidFill>
                  <a:srgbClr val="C00000"/>
                </a:solidFill>
                <a:latin typeface="Microsoft YaHei"/>
                <a:cs typeface="Microsoft YaHei"/>
              </a:rPr>
              <a:t>多模态表示学习</a:t>
            </a:r>
            <a:endParaRPr sz="3200">
              <a:latin typeface="Microsoft YaHei"/>
              <a:cs typeface="Microsoft YaHei"/>
            </a:endParaRPr>
          </a:p>
          <a:p>
            <a:pPr marL="469265" indent="-456565">
              <a:lnSpc>
                <a:spcPct val="100000"/>
              </a:lnSpc>
              <a:spcBef>
                <a:spcPts val="3745"/>
              </a:spcBef>
              <a:buFont typeface="Arial"/>
              <a:buChar char="•"/>
              <a:tabLst>
                <a:tab pos="469265" algn="l"/>
              </a:tabLst>
            </a:pPr>
            <a:r>
              <a:rPr sz="3200" spc="-10" dirty="0">
                <a:solidFill>
                  <a:srgbClr val="C00000"/>
                </a:solidFill>
                <a:latin typeface="Microsoft YaHei"/>
                <a:cs typeface="Microsoft YaHei"/>
              </a:rPr>
              <a:t>动态异质图表示学习</a:t>
            </a:r>
            <a:endParaRPr sz="3200">
              <a:latin typeface="Microsoft YaHei"/>
              <a:cs typeface="Microsoft YaHei"/>
            </a:endParaRPr>
          </a:p>
          <a:p>
            <a:pPr marL="469265" indent="-456565">
              <a:lnSpc>
                <a:spcPct val="100000"/>
              </a:lnSpc>
              <a:spcBef>
                <a:spcPts val="3865"/>
              </a:spcBef>
              <a:buFont typeface="Arial"/>
              <a:buChar char="•"/>
              <a:tabLst>
                <a:tab pos="469265" algn="l"/>
              </a:tabLst>
            </a:pPr>
            <a:r>
              <a:rPr sz="3200" dirty="0">
                <a:solidFill>
                  <a:srgbClr val="C00000"/>
                </a:solidFill>
                <a:latin typeface="Microsoft YaHei"/>
                <a:cs typeface="Microsoft YaHei"/>
              </a:rPr>
              <a:t>决策行为（因果）</a:t>
            </a:r>
            <a:r>
              <a:rPr sz="3200" spc="-25" dirty="0">
                <a:solidFill>
                  <a:srgbClr val="C00000"/>
                </a:solidFill>
                <a:latin typeface="Microsoft YaHei"/>
                <a:cs typeface="Microsoft YaHei"/>
              </a:rPr>
              <a:t>学习</a:t>
            </a:r>
            <a:endParaRPr sz="3200">
              <a:latin typeface="Microsoft YaHei"/>
              <a:cs typeface="Microsoft YaHei"/>
            </a:endParaRPr>
          </a:p>
        </p:txBody>
      </p:sp>
      <p:pic>
        <p:nvPicPr>
          <p:cNvPr id="4" name="object 4"/>
          <p:cNvPicPr/>
          <p:nvPr/>
        </p:nvPicPr>
        <p:blipFill>
          <a:blip r:embed="rId2" cstate="print"/>
          <a:stretch>
            <a:fillRect/>
          </a:stretch>
        </p:blipFill>
        <p:spPr>
          <a:xfrm>
            <a:off x="5097522" y="1698735"/>
            <a:ext cx="7041927" cy="39610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1651000" cy="513080"/>
          </a:xfrm>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推荐系统</a:t>
            </a:r>
          </a:p>
        </p:txBody>
      </p:sp>
      <p:pic>
        <p:nvPicPr>
          <p:cNvPr id="3" name="object 3"/>
          <p:cNvPicPr/>
          <p:nvPr/>
        </p:nvPicPr>
        <p:blipFill>
          <a:blip r:embed="rId2" cstate="print"/>
          <a:stretch>
            <a:fillRect/>
          </a:stretch>
        </p:blipFill>
        <p:spPr>
          <a:xfrm>
            <a:off x="1128531" y="847037"/>
            <a:ext cx="9948279" cy="59347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090" y="74676"/>
            <a:ext cx="1651000" cy="513080"/>
          </a:xfrm>
          <a:prstGeom prst="rect">
            <a:avLst/>
          </a:prstGeom>
        </p:spPr>
        <p:txBody>
          <a:bodyPr vert="horz" wrap="square" lIns="0" tIns="12700" rIns="0" bIns="0" rtlCol="0">
            <a:spAutoFit/>
          </a:bodyPr>
          <a:lstStyle/>
          <a:p>
            <a:pPr marL="12700">
              <a:lnSpc>
                <a:spcPct val="100000"/>
              </a:lnSpc>
              <a:spcBef>
                <a:spcPts val="100"/>
              </a:spcBef>
            </a:pPr>
            <a:r>
              <a:rPr spc="-15" dirty="0">
                <a:latin typeface="Microsoft YaHei"/>
                <a:cs typeface="Microsoft YaHei"/>
              </a:rPr>
              <a:t>推荐系统</a:t>
            </a:r>
          </a:p>
        </p:txBody>
      </p:sp>
      <p:pic>
        <p:nvPicPr>
          <p:cNvPr id="3" name="object 3"/>
          <p:cNvPicPr/>
          <p:nvPr/>
        </p:nvPicPr>
        <p:blipFill>
          <a:blip r:embed="rId2" cstate="print"/>
          <a:stretch>
            <a:fillRect/>
          </a:stretch>
        </p:blipFill>
        <p:spPr>
          <a:xfrm>
            <a:off x="466850" y="1053324"/>
            <a:ext cx="11631055" cy="53058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TotalTime>
  <Words>1233</Words>
  <Application>Microsoft Office PowerPoint</Application>
  <PresentationFormat>宽屏</PresentationFormat>
  <Paragraphs>247</Paragraphs>
  <Slides>76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76</vt:i4>
      </vt:variant>
    </vt:vector>
  </HeadingPairs>
  <TitlesOfParts>
    <vt:vector size="84" baseType="lpstr">
      <vt:lpstr>PMingLiU</vt:lpstr>
      <vt:lpstr>等线</vt:lpstr>
      <vt:lpstr>Microsoft YaHei</vt:lpstr>
      <vt:lpstr>Arial</vt:lpstr>
      <vt:lpstr>Calibri</vt:lpstr>
      <vt:lpstr>Times New Roman</vt:lpstr>
      <vt:lpstr>Wingdings</vt:lpstr>
      <vt:lpstr>Office Theme</vt:lpstr>
      <vt:lpstr>PowerPoint 演示文稿</vt:lpstr>
      <vt:lpstr>PowerPoint 演示文稿</vt:lpstr>
      <vt:lpstr>推荐系统</vt:lpstr>
      <vt:lpstr>推荐系统</vt:lpstr>
      <vt:lpstr>推荐系统</vt:lpstr>
      <vt:lpstr>推荐系统</vt:lpstr>
      <vt:lpstr>搜索引擎 vs 推荐引擎</vt:lpstr>
      <vt:lpstr>推荐系统</vt:lpstr>
      <vt:lpstr>推荐系统</vt:lpstr>
      <vt:lpstr>推荐系统 – 问题定义</vt:lpstr>
      <vt:lpstr>推荐方式与效果评估</vt:lpstr>
      <vt:lpstr>推荐方式与效果评估</vt:lpstr>
      <vt:lpstr>PowerPoint 演示文稿</vt:lpstr>
      <vt:lpstr>基于内容的推荐</vt:lpstr>
      <vt:lpstr>协同过滤</vt:lpstr>
      <vt:lpstr>协同过滤</vt:lpstr>
      <vt:lpstr>基于记忆的协同过滤</vt:lpstr>
      <vt:lpstr>基于用户的协同过滤</vt:lpstr>
      <vt:lpstr>PowerPoint 演示文稿</vt:lpstr>
      <vt:lpstr>基于项目的协同过滤</vt:lpstr>
      <vt:lpstr>PowerPoint 演示文稿</vt:lpstr>
      <vt:lpstr>矩阵分解 （Matrix Factorization）</vt:lpstr>
      <vt:lpstr>矩阵分解 （Matrix Factorization）</vt:lpstr>
      <vt:lpstr>矩阵分解 （Matrix Factorization）</vt:lpstr>
      <vt:lpstr>矩阵分解 （Matrix Factorization）</vt:lpstr>
      <vt:lpstr>张量分解</vt:lpstr>
      <vt:lpstr>PowerPoint 演示文稿</vt:lpstr>
      <vt:lpstr>PowerPoint 演示文稿</vt:lpstr>
      <vt:lpstr>One-hot 编码</vt:lpstr>
      <vt:lpstr>Deep Crossing 模型</vt:lpstr>
      <vt:lpstr>PowerPoint 演示文稿</vt:lpstr>
      <vt:lpstr>NeuralCF 模型</vt:lpstr>
      <vt:lpstr>PNN 模型</vt:lpstr>
      <vt:lpstr>PowerPoint 演示文稿</vt:lpstr>
      <vt:lpstr>Wide&amp;Deep 模型</vt:lpstr>
      <vt:lpstr>Wide&amp;Deep 模型</vt:lpstr>
      <vt:lpstr>PowerPoint 演示文稿</vt:lpstr>
      <vt:lpstr>PowerPoint 演示文稿</vt:lpstr>
      <vt:lpstr>PowerPoint 演示文稿</vt:lpstr>
      <vt:lpstr>序列推荐模型</vt:lpstr>
      <vt:lpstr>PowerPoint 演示文稿</vt:lpstr>
      <vt:lpstr>DNN模型的缺点</vt:lpstr>
      <vt:lpstr>强化学习</vt:lpstr>
      <vt:lpstr>强化学习</vt:lpstr>
      <vt:lpstr>强化学习</vt:lpstr>
      <vt:lpstr>强化学习 + 推荐系统？</vt:lpstr>
      <vt:lpstr>强化学习 + 推荐系统</vt:lpstr>
      <vt:lpstr>Actor-Critic 网络</vt:lpstr>
      <vt:lpstr>Actor 的设计</vt:lpstr>
      <vt:lpstr>Actor 结构</vt:lpstr>
      <vt:lpstr>Actor 结构</vt:lpstr>
      <vt:lpstr>Page-Wise CNN 结构</vt:lpstr>
      <vt:lpstr>RNN + Attention</vt:lpstr>
      <vt:lpstr>PowerPoint 演示文稿</vt:lpstr>
      <vt:lpstr>PowerPoint 演示文稿</vt:lpstr>
      <vt:lpstr>PowerPoint 演示文稿</vt:lpstr>
      <vt:lpstr>PowerPoint 演示文稿</vt:lpstr>
      <vt:lpstr>引入负面评价</vt:lpstr>
      <vt:lpstr>设计新的 DQN 结构</vt:lpstr>
      <vt:lpstr>PowerPoint 演示文稿</vt:lpstr>
      <vt:lpstr>常规推荐算法</vt:lpstr>
      <vt:lpstr>社会系统存在天然的图结构</vt:lpstr>
      <vt:lpstr>图关系引入推荐系统</vt:lpstr>
      <vt:lpstr>图神经网络</vt:lpstr>
      <vt:lpstr>PowerPoint 演示文稿</vt:lpstr>
      <vt:lpstr>图神经网络</vt:lpstr>
      <vt:lpstr>GNN 推荐系统</vt:lpstr>
      <vt:lpstr>GNN 推荐系统</vt:lpstr>
      <vt:lpstr>GCMC</vt:lpstr>
      <vt:lpstr>GCMC</vt:lpstr>
      <vt:lpstr>社交推荐</vt:lpstr>
      <vt:lpstr>GraphRec</vt:lpstr>
      <vt:lpstr>GraphRec</vt:lpstr>
      <vt:lpstr>PowerPoint 演示文稿</vt:lpstr>
      <vt:lpstr>GraphRec+</vt:lpstr>
      <vt:lpstr>推荐系统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达荣 汤</cp:lastModifiedBy>
  <cp:revision>2</cp:revision>
  <dcterms:created xsi:type="dcterms:W3CDTF">2024-09-10T07:19:23Z</dcterms:created>
  <dcterms:modified xsi:type="dcterms:W3CDTF">2024-09-10T07:24:51Z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2021-11-04T00:00:00Z</vt:filetime>
  </property>
  <property fmtid="{D5CDD505-2E9C-101B-9397-08002B2CF9AE}" pid="3" name="LastSaved">
    <vt:filetime>2024-09-10T00:00:00Z</vt:filetime>
  </property>
  <property fmtid="{D5CDD505-2E9C-101B-9397-08002B2CF9AE}" pid="4" name="Producer">
    <vt:lpwstr>macOS Version 11.1 (Build 20C69) Quartz PDFContext</vt:lpwstr>
  </property>
</Properties>
</file>